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12.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93"/>
  </p:notesMasterIdLst>
  <p:sldIdLst>
    <p:sldId id="258" r:id="rId3"/>
    <p:sldId id="386" r:id="rId4"/>
    <p:sldId id="379" r:id="rId5"/>
    <p:sldId id="257" r:id="rId6"/>
    <p:sldId id="329" r:id="rId7"/>
    <p:sldId id="300" r:id="rId8"/>
    <p:sldId id="256" r:id="rId9"/>
    <p:sldId id="259" r:id="rId10"/>
    <p:sldId id="302" r:id="rId11"/>
    <p:sldId id="331" r:id="rId12"/>
    <p:sldId id="303" r:id="rId13"/>
    <p:sldId id="308" r:id="rId14"/>
    <p:sldId id="307" r:id="rId15"/>
    <p:sldId id="310" r:id="rId16"/>
    <p:sldId id="315" r:id="rId17"/>
    <p:sldId id="264" r:id="rId18"/>
    <p:sldId id="281" r:id="rId19"/>
    <p:sldId id="282" r:id="rId20"/>
    <p:sldId id="265" r:id="rId21"/>
    <p:sldId id="266" r:id="rId22"/>
    <p:sldId id="278" r:id="rId23"/>
    <p:sldId id="283" r:id="rId24"/>
    <p:sldId id="320" r:id="rId25"/>
    <p:sldId id="321" r:id="rId26"/>
    <p:sldId id="316" r:id="rId27"/>
    <p:sldId id="317" r:id="rId28"/>
    <p:sldId id="318" r:id="rId29"/>
    <p:sldId id="319" r:id="rId30"/>
    <p:sldId id="322" r:id="rId31"/>
    <p:sldId id="323" r:id="rId32"/>
    <p:sldId id="324" r:id="rId33"/>
    <p:sldId id="378" r:id="rId34"/>
    <p:sldId id="326" r:id="rId35"/>
    <p:sldId id="327" r:id="rId36"/>
    <p:sldId id="328" r:id="rId37"/>
    <p:sldId id="333" r:id="rId38"/>
    <p:sldId id="334" r:id="rId39"/>
    <p:sldId id="335" r:id="rId40"/>
    <p:sldId id="336" r:id="rId41"/>
    <p:sldId id="380" r:id="rId42"/>
    <p:sldId id="337" r:id="rId43"/>
    <p:sldId id="338" r:id="rId44"/>
    <p:sldId id="339" r:id="rId45"/>
    <p:sldId id="377" r:id="rId46"/>
    <p:sldId id="381" r:id="rId47"/>
    <p:sldId id="340" r:id="rId48"/>
    <p:sldId id="280" r:id="rId49"/>
    <p:sldId id="285" r:id="rId50"/>
    <p:sldId id="286" r:id="rId51"/>
    <p:sldId id="287" r:id="rId52"/>
    <p:sldId id="288" r:id="rId53"/>
    <p:sldId id="382" r:id="rId54"/>
    <p:sldId id="342" r:id="rId55"/>
    <p:sldId id="383" r:id="rId56"/>
    <p:sldId id="289" r:id="rId57"/>
    <p:sldId id="345" r:id="rId58"/>
    <p:sldId id="346" r:id="rId59"/>
    <p:sldId id="347" r:id="rId60"/>
    <p:sldId id="348" r:id="rId61"/>
    <p:sldId id="349" r:id="rId62"/>
    <p:sldId id="350" r:id="rId63"/>
    <p:sldId id="351" r:id="rId64"/>
    <p:sldId id="352" r:id="rId65"/>
    <p:sldId id="353" r:id="rId66"/>
    <p:sldId id="354" r:id="rId67"/>
    <p:sldId id="374" r:id="rId68"/>
    <p:sldId id="360" r:id="rId69"/>
    <p:sldId id="355" r:id="rId70"/>
    <p:sldId id="362" r:id="rId71"/>
    <p:sldId id="363" r:id="rId72"/>
    <p:sldId id="364" r:id="rId73"/>
    <p:sldId id="365" r:id="rId74"/>
    <p:sldId id="366" r:id="rId75"/>
    <p:sldId id="367" r:id="rId76"/>
    <p:sldId id="384" r:id="rId77"/>
    <p:sldId id="372" r:id="rId78"/>
    <p:sldId id="290" r:id="rId79"/>
    <p:sldId id="373" r:id="rId80"/>
    <p:sldId id="385" r:id="rId81"/>
    <p:sldId id="375" r:id="rId82"/>
    <p:sldId id="330" r:id="rId83"/>
    <p:sldId id="291" r:id="rId84"/>
    <p:sldId id="292" r:id="rId85"/>
    <p:sldId id="293" r:id="rId86"/>
    <p:sldId id="294" r:id="rId87"/>
    <p:sldId id="295" r:id="rId88"/>
    <p:sldId id="297" r:id="rId89"/>
    <p:sldId id="376" r:id="rId90"/>
    <p:sldId id="332" r:id="rId91"/>
    <p:sldId id="296" r:id="rId9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5E5B0E-7907-43AC-B958-71B908D9C0B4}"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en-US"/>
        </a:p>
      </dgm:t>
    </dgm:pt>
    <dgm:pt modelId="{BCC645BD-B82A-46AA-97CB-51BC3E8F99BA}">
      <dgm:prSet phldrT="[Text]" custT="1"/>
      <dgm:spPr/>
      <dgm:t>
        <a:bodyPr/>
        <a:lstStyle/>
        <a:p>
          <a:pPr algn="ctr" rtl="1"/>
          <a:r>
            <a:rPr lang="fa-IR" sz="2400" b="1" dirty="0" smtClean="0"/>
            <a:t>کنترل اینکه مستندات صحیح اجرا می شود</a:t>
          </a:r>
          <a:endParaRPr lang="en-US" sz="2400" b="1" dirty="0"/>
        </a:p>
      </dgm:t>
    </dgm:pt>
    <dgm:pt modelId="{8769D1F2-B5AD-40ED-B6B8-7CC9106286DF}" type="parTrans" cxnId="{3AE93DFF-8411-4A07-BB48-CF36065D5B62}">
      <dgm:prSet/>
      <dgm:spPr/>
      <dgm:t>
        <a:bodyPr/>
        <a:lstStyle/>
        <a:p>
          <a:endParaRPr lang="en-US"/>
        </a:p>
      </dgm:t>
    </dgm:pt>
    <dgm:pt modelId="{FDE8FB33-FA45-4E1C-9C8D-42801D484EDF}" type="sibTrans" cxnId="{3AE93DFF-8411-4A07-BB48-CF36065D5B62}">
      <dgm:prSet/>
      <dgm:spPr/>
      <dgm:t>
        <a:bodyPr/>
        <a:lstStyle/>
        <a:p>
          <a:endParaRPr lang="en-US"/>
        </a:p>
      </dgm:t>
    </dgm:pt>
    <dgm:pt modelId="{A62BC7D0-1770-43CD-878D-9AC40D083CE8}">
      <dgm:prSet phldrT="[Text]" custT="1"/>
      <dgm:spPr>
        <a:solidFill>
          <a:schemeClr val="tx2">
            <a:lumMod val="40000"/>
            <a:lumOff val="60000"/>
            <a:alpha val="90000"/>
          </a:schemeClr>
        </a:solidFill>
      </dgm:spPr>
      <dgm:t>
        <a:bodyPr/>
        <a:lstStyle/>
        <a:p>
          <a:r>
            <a:rPr lang="fa-IR" sz="2400" b="1" dirty="0" smtClean="0"/>
            <a:t>ممیزی های داخلی</a:t>
          </a:r>
          <a:endParaRPr lang="en-US" sz="2400" b="1" dirty="0" smtClean="0"/>
        </a:p>
      </dgm:t>
    </dgm:pt>
    <dgm:pt modelId="{FBFF1A6E-FB79-44EB-9CEC-4B926F66A828}" type="parTrans" cxnId="{3C8A5EB1-A77C-4115-97B8-AE433EA0907F}">
      <dgm:prSet/>
      <dgm:spPr/>
      <dgm:t>
        <a:bodyPr/>
        <a:lstStyle/>
        <a:p>
          <a:endParaRPr lang="en-US"/>
        </a:p>
      </dgm:t>
    </dgm:pt>
    <dgm:pt modelId="{57CDFE0A-9624-45E4-817C-73DF77C02D75}" type="sibTrans" cxnId="{3C8A5EB1-A77C-4115-97B8-AE433EA0907F}">
      <dgm:prSet/>
      <dgm:spPr/>
      <dgm:t>
        <a:bodyPr/>
        <a:lstStyle/>
        <a:p>
          <a:endParaRPr lang="en-US"/>
        </a:p>
      </dgm:t>
    </dgm:pt>
    <dgm:pt modelId="{F06E0FB5-946F-4013-BED4-06725F695BA7}">
      <dgm:prSet phldrT="[Text]" custT="1"/>
      <dgm:spPr/>
      <dgm:t>
        <a:bodyPr/>
        <a:lstStyle/>
        <a:p>
          <a:r>
            <a:rPr lang="fa-IR" sz="2400" b="1" dirty="0" smtClean="0"/>
            <a:t>پایش و اندازه گیری ها</a:t>
          </a:r>
          <a:endParaRPr lang="en-US" sz="2400" b="1" dirty="0" smtClean="0"/>
        </a:p>
      </dgm:t>
    </dgm:pt>
    <dgm:pt modelId="{A5EA63B6-C67B-460F-AC21-E9B16C716356}" type="parTrans" cxnId="{C3D36799-6A2A-477F-9FE2-7BCBE810425B}">
      <dgm:prSet/>
      <dgm:spPr/>
      <dgm:t>
        <a:bodyPr/>
        <a:lstStyle/>
        <a:p>
          <a:endParaRPr lang="en-US"/>
        </a:p>
      </dgm:t>
    </dgm:pt>
    <dgm:pt modelId="{8F868D69-19A3-4D2B-A5D3-673ECDD80134}" type="sibTrans" cxnId="{C3D36799-6A2A-477F-9FE2-7BCBE810425B}">
      <dgm:prSet/>
      <dgm:spPr/>
      <dgm:t>
        <a:bodyPr/>
        <a:lstStyle/>
        <a:p>
          <a:endParaRPr lang="en-US"/>
        </a:p>
      </dgm:t>
    </dgm:pt>
    <dgm:pt modelId="{E6A818C6-B1E8-4621-BB26-96EF0EC5FB8F}">
      <dgm:prSet phldrT="[Text]"/>
      <dgm:spPr/>
      <dgm:t>
        <a:bodyPr/>
        <a:lstStyle/>
        <a:p>
          <a:r>
            <a:rPr lang="fa-IR" b="1" dirty="0" smtClean="0"/>
            <a:t>قدم ششم</a:t>
          </a:r>
          <a:endParaRPr lang="en-US" b="1" dirty="0" smtClean="0"/>
        </a:p>
      </dgm:t>
    </dgm:pt>
    <dgm:pt modelId="{C6409536-858D-4B04-AFAD-44B2124DACB7}" type="parTrans" cxnId="{5310B824-DC88-471B-8ACD-835D421202B3}">
      <dgm:prSet/>
      <dgm:spPr/>
      <dgm:t>
        <a:bodyPr/>
        <a:lstStyle/>
        <a:p>
          <a:endParaRPr lang="en-US"/>
        </a:p>
      </dgm:t>
    </dgm:pt>
    <dgm:pt modelId="{CA4D62F6-BEF7-49DF-8874-E772384470CD}" type="sibTrans" cxnId="{5310B824-DC88-471B-8ACD-835D421202B3}">
      <dgm:prSet/>
      <dgm:spPr/>
      <dgm:t>
        <a:bodyPr/>
        <a:lstStyle/>
        <a:p>
          <a:endParaRPr lang="en-US"/>
        </a:p>
      </dgm:t>
    </dgm:pt>
    <dgm:pt modelId="{A3F2DE1E-E365-4F39-A69F-BDBF8CC75DCE}">
      <dgm:prSet phldrT="[Text]"/>
      <dgm:spPr/>
      <dgm:t>
        <a:bodyPr/>
        <a:lstStyle/>
        <a:p>
          <a:r>
            <a:rPr lang="fa-IR" b="1" dirty="0" smtClean="0"/>
            <a:t>نظرسنجی ها</a:t>
          </a:r>
          <a:endParaRPr lang="en-US" b="1" dirty="0" smtClean="0"/>
        </a:p>
      </dgm:t>
    </dgm:pt>
    <dgm:pt modelId="{E7AABA2F-3CD3-402B-B866-C34506B7DB15}" type="parTrans" cxnId="{8EF0EC36-45FC-4DFC-9528-5886A10E6A65}">
      <dgm:prSet/>
      <dgm:spPr/>
      <dgm:t>
        <a:bodyPr/>
        <a:lstStyle/>
        <a:p>
          <a:endParaRPr lang="en-US"/>
        </a:p>
      </dgm:t>
    </dgm:pt>
    <dgm:pt modelId="{E4075639-1840-4AF6-8895-517D0E9091EA}" type="sibTrans" cxnId="{8EF0EC36-45FC-4DFC-9528-5886A10E6A65}">
      <dgm:prSet/>
      <dgm:spPr/>
      <dgm:t>
        <a:bodyPr/>
        <a:lstStyle/>
        <a:p>
          <a:endParaRPr lang="en-US"/>
        </a:p>
      </dgm:t>
    </dgm:pt>
    <dgm:pt modelId="{50DAC26F-5788-4286-BEC2-76044BB540AE}">
      <dgm:prSet phldrT="[Text]"/>
      <dgm:spPr/>
      <dgm:t>
        <a:bodyPr/>
        <a:lstStyle/>
        <a:p>
          <a:r>
            <a:rPr lang="fa-IR" b="1" dirty="0" smtClean="0"/>
            <a:t>شکایات</a:t>
          </a:r>
          <a:endParaRPr lang="en-US" b="1" dirty="0" smtClean="0"/>
        </a:p>
      </dgm:t>
    </dgm:pt>
    <dgm:pt modelId="{13E1DBB7-8479-40C7-97E6-A20D7B9D682F}" type="parTrans" cxnId="{BF74E143-6559-4A18-9F6E-138A2A717EDC}">
      <dgm:prSet/>
      <dgm:spPr/>
      <dgm:t>
        <a:bodyPr/>
        <a:lstStyle/>
        <a:p>
          <a:endParaRPr lang="en-US"/>
        </a:p>
      </dgm:t>
    </dgm:pt>
    <dgm:pt modelId="{DA3476A8-473A-4D99-8A22-CFB394F7292D}" type="sibTrans" cxnId="{BF74E143-6559-4A18-9F6E-138A2A717EDC}">
      <dgm:prSet/>
      <dgm:spPr/>
      <dgm:t>
        <a:bodyPr/>
        <a:lstStyle/>
        <a:p>
          <a:endParaRPr lang="en-US"/>
        </a:p>
      </dgm:t>
    </dgm:pt>
    <dgm:pt modelId="{B3EF6F77-7387-492D-BD4D-42CD51A4416F}" type="pres">
      <dgm:prSet presAssocID="{515E5B0E-7907-43AC-B958-71B908D9C0B4}" presName="compositeShape" presStyleCnt="0">
        <dgm:presLayoutVars>
          <dgm:dir/>
          <dgm:resizeHandles/>
        </dgm:presLayoutVars>
      </dgm:prSet>
      <dgm:spPr/>
      <dgm:t>
        <a:bodyPr/>
        <a:lstStyle/>
        <a:p>
          <a:endParaRPr lang="en-US"/>
        </a:p>
      </dgm:t>
    </dgm:pt>
    <dgm:pt modelId="{273C144B-B1DC-4030-A27A-D3C1156C624A}" type="pres">
      <dgm:prSet presAssocID="{515E5B0E-7907-43AC-B958-71B908D9C0B4}" presName="pyramid" presStyleLbl="node1" presStyleIdx="0" presStyleCnt="1"/>
      <dgm:spPr/>
    </dgm:pt>
    <dgm:pt modelId="{3D8D8C6D-9EA5-43EE-9BF1-DBFD85EB1925}" type="pres">
      <dgm:prSet presAssocID="{515E5B0E-7907-43AC-B958-71B908D9C0B4}" presName="theList" presStyleCnt="0"/>
      <dgm:spPr/>
    </dgm:pt>
    <dgm:pt modelId="{C981D0DD-BFA3-4A93-A837-900A08357D78}" type="pres">
      <dgm:prSet presAssocID="{BCC645BD-B82A-46AA-97CB-51BC3E8F99BA}" presName="aNode" presStyleLbl="fgAcc1" presStyleIdx="0" presStyleCnt="6" custAng="17779241" custLinFactY="374518" custLinFactNeighborX="-92153" custLinFactNeighborY="400000">
        <dgm:presLayoutVars>
          <dgm:bulletEnabled val="1"/>
        </dgm:presLayoutVars>
      </dgm:prSet>
      <dgm:spPr/>
      <dgm:t>
        <a:bodyPr/>
        <a:lstStyle/>
        <a:p>
          <a:endParaRPr lang="en-US"/>
        </a:p>
      </dgm:t>
    </dgm:pt>
    <dgm:pt modelId="{C9B8CF61-8038-4808-9EAC-FC0DE8C0BD53}" type="pres">
      <dgm:prSet presAssocID="{BCC645BD-B82A-46AA-97CB-51BC3E8F99BA}" presName="aSpace" presStyleCnt="0"/>
      <dgm:spPr/>
    </dgm:pt>
    <dgm:pt modelId="{D8C656FC-5160-40E0-B7DC-7782D13BB7CC}" type="pres">
      <dgm:prSet presAssocID="{A62BC7D0-1770-43CD-878D-9AC40D083CE8}" presName="aNode" presStyleLbl="fgAcc1" presStyleIdx="1" presStyleCnt="6" custLinFactY="-6566" custLinFactNeighborX="5937" custLinFactNeighborY="-100000">
        <dgm:presLayoutVars>
          <dgm:bulletEnabled val="1"/>
        </dgm:presLayoutVars>
      </dgm:prSet>
      <dgm:spPr/>
      <dgm:t>
        <a:bodyPr/>
        <a:lstStyle/>
        <a:p>
          <a:endParaRPr lang="en-US"/>
        </a:p>
      </dgm:t>
    </dgm:pt>
    <dgm:pt modelId="{AD84672E-2E4B-4DFA-B862-18212BA4DA63}" type="pres">
      <dgm:prSet presAssocID="{A62BC7D0-1770-43CD-878D-9AC40D083CE8}" presName="aSpace" presStyleCnt="0"/>
      <dgm:spPr/>
    </dgm:pt>
    <dgm:pt modelId="{39910FE9-A22B-447F-BC88-FDCC0EDD1537}" type="pres">
      <dgm:prSet presAssocID="{F06E0FB5-946F-4013-BED4-06725F695BA7}" presName="aNode" presStyleLbl="fgAcc1" presStyleIdx="2" presStyleCnt="6" custLinFactNeighborX="5937" custLinFactNeighborY="95918">
        <dgm:presLayoutVars>
          <dgm:bulletEnabled val="1"/>
        </dgm:presLayoutVars>
      </dgm:prSet>
      <dgm:spPr/>
      <dgm:t>
        <a:bodyPr/>
        <a:lstStyle/>
        <a:p>
          <a:endParaRPr lang="en-US"/>
        </a:p>
      </dgm:t>
    </dgm:pt>
    <dgm:pt modelId="{3623088F-35CB-4018-9615-E85D4DDE53A6}" type="pres">
      <dgm:prSet presAssocID="{F06E0FB5-946F-4013-BED4-06725F695BA7}" presName="aSpace" presStyleCnt="0"/>
      <dgm:spPr/>
    </dgm:pt>
    <dgm:pt modelId="{906E1F01-DF03-45CC-9E27-74FCC02C5318}" type="pres">
      <dgm:prSet presAssocID="{E6A818C6-B1E8-4621-BB26-96EF0EC5FB8F}" presName="aNode" presStyleLbl="fgAcc1" presStyleIdx="3" presStyleCnt="6" custAng="17784641" custLinFactY="-134199" custLinFactNeighborX="-92089" custLinFactNeighborY="-200000">
        <dgm:presLayoutVars>
          <dgm:bulletEnabled val="1"/>
        </dgm:presLayoutVars>
      </dgm:prSet>
      <dgm:spPr/>
      <dgm:t>
        <a:bodyPr/>
        <a:lstStyle/>
        <a:p>
          <a:endParaRPr lang="en-US"/>
        </a:p>
      </dgm:t>
    </dgm:pt>
    <dgm:pt modelId="{19630E32-3F92-4B7E-8C58-0593B44C9FC6}" type="pres">
      <dgm:prSet presAssocID="{E6A818C6-B1E8-4621-BB26-96EF0EC5FB8F}" presName="aSpace" presStyleCnt="0"/>
      <dgm:spPr/>
    </dgm:pt>
    <dgm:pt modelId="{B8C61D10-4257-4C4F-A8A7-6796863B08A9}" type="pres">
      <dgm:prSet presAssocID="{A3F2DE1E-E365-4F39-A69F-BDBF8CC75DCE}" presName="aNode" presStyleLbl="fgAcc1" presStyleIdx="4" presStyleCnt="6" custLinFactY="-67209" custLinFactNeighborX="5937" custLinFactNeighborY="-100000">
        <dgm:presLayoutVars>
          <dgm:bulletEnabled val="1"/>
        </dgm:presLayoutVars>
      </dgm:prSet>
      <dgm:spPr/>
      <dgm:t>
        <a:bodyPr/>
        <a:lstStyle/>
        <a:p>
          <a:endParaRPr lang="en-US"/>
        </a:p>
      </dgm:t>
    </dgm:pt>
    <dgm:pt modelId="{5144453E-2137-433C-B67B-FCB1FC0CA818}" type="pres">
      <dgm:prSet presAssocID="{A3F2DE1E-E365-4F39-A69F-BDBF8CC75DCE}" presName="aSpace" presStyleCnt="0"/>
      <dgm:spPr/>
    </dgm:pt>
    <dgm:pt modelId="{002250F0-974B-4D93-9C83-406C242622D3}" type="pres">
      <dgm:prSet presAssocID="{50DAC26F-5788-4286-BEC2-76044BB540AE}" presName="aNode" presStyleLbl="fgAcc1" presStyleIdx="5" presStyleCnt="6" custLinFactY="-46407" custLinFactNeighborX="7804" custLinFactNeighborY="-100000">
        <dgm:presLayoutVars>
          <dgm:bulletEnabled val="1"/>
        </dgm:presLayoutVars>
      </dgm:prSet>
      <dgm:spPr/>
      <dgm:t>
        <a:bodyPr/>
        <a:lstStyle/>
        <a:p>
          <a:endParaRPr lang="en-US"/>
        </a:p>
      </dgm:t>
    </dgm:pt>
    <dgm:pt modelId="{665D69F1-8D74-427D-AB2B-E744A29E3ECD}" type="pres">
      <dgm:prSet presAssocID="{50DAC26F-5788-4286-BEC2-76044BB540AE}" presName="aSpace" presStyleCnt="0"/>
      <dgm:spPr/>
    </dgm:pt>
  </dgm:ptLst>
  <dgm:cxnLst>
    <dgm:cxn modelId="{19B4763B-4E8B-4235-893A-638C93F9F8A0}" type="presOf" srcId="{BCC645BD-B82A-46AA-97CB-51BC3E8F99BA}" destId="{C981D0DD-BFA3-4A93-A837-900A08357D78}" srcOrd="0" destOrd="0" presId="urn:microsoft.com/office/officeart/2005/8/layout/pyramid2"/>
    <dgm:cxn modelId="{3AE93DFF-8411-4A07-BB48-CF36065D5B62}" srcId="{515E5B0E-7907-43AC-B958-71B908D9C0B4}" destId="{BCC645BD-B82A-46AA-97CB-51BC3E8F99BA}" srcOrd="0" destOrd="0" parTransId="{8769D1F2-B5AD-40ED-B6B8-7CC9106286DF}" sibTransId="{FDE8FB33-FA45-4E1C-9C8D-42801D484EDF}"/>
    <dgm:cxn modelId="{5310B824-DC88-471B-8ACD-835D421202B3}" srcId="{515E5B0E-7907-43AC-B958-71B908D9C0B4}" destId="{E6A818C6-B1E8-4621-BB26-96EF0EC5FB8F}" srcOrd="3" destOrd="0" parTransId="{C6409536-858D-4B04-AFAD-44B2124DACB7}" sibTransId="{CA4D62F6-BEF7-49DF-8874-E772384470CD}"/>
    <dgm:cxn modelId="{3C8A5EB1-A77C-4115-97B8-AE433EA0907F}" srcId="{515E5B0E-7907-43AC-B958-71B908D9C0B4}" destId="{A62BC7D0-1770-43CD-878D-9AC40D083CE8}" srcOrd="1" destOrd="0" parTransId="{FBFF1A6E-FB79-44EB-9CEC-4B926F66A828}" sibTransId="{57CDFE0A-9624-45E4-817C-73DF77C02D75}"/>
    <dgm:cxn modelId="{2F563EA7-2E74-4682-B153-A893C36485C4}" type="presOf" srcId="{E6A818C6-B1E8-4621-BB26-96EF0EC5FB8F}" destId="{906E1F01-DF03-45CC-9E27-74FCC02C5318}" srcOrd="0" destOrd="0" presId="urn:microsoft.com/office/officeart/2005/8/layout/pyramid2"/>
    <dgm:cxn modelId="{3874A608-3F98-4E01-80E2-3F9B25FEF42A}" type="presOf" srcId="{F06E0FB5-946F-4013-BED4-06725F695BA7}" destId="{39910FE9-A22B-447F-BC88-FDCC0EDD1537}" srcOrd="0" destOrd="0" presId="urn:microsoft.com/office/officeart/2005/8/layout/pyramid2"/>
    <dgm:cxn modelId="{4FA1FDD9-2453-4628-971C-0A7EF32A5EDB}" type="presOf" srcId="{A62BC7D0-1770-43CD-878D-9AC40D083CE8}" destId="{D8C656FC-5160-40E0-B7DC-7782D13BB7CC}" srcOrd="0" destOrd="0" presId="urn:microsoft.com/office/officeart/2005/8/layout/pyramid2"/>
    <dgm:cxn modelId="{C3D36799-6A2A-477F-9FE2-7BCBE810425B}" srcId="{515E5B0E-7907-43AC-B958-71B908D9C0B4}" destId="{F06E0FB5-946F-4013-BED4-06725F695BA7}" srcOrd="2" destOrd="0" parTransId="{A5EA63B6-C67B-460F-AC21-E9B16C716356}" sibTransId="{8F868D69-19A3-4D2B-A5D3-673ECDD80134}"/>
    <dgm:cxn modelId="{022BB70C-F124-4359-8DBA-1F76A61A9591}" type="presOf" srcId="{515E5B0E-7907-43AC-B958-71B908D9C0B4}" destId="{B3EF6F77-7387-492D-BD4D-42CD51A4416F}" srcOrd="0" destOrd="0" presId="urn:microsoft.com/office/officeart/2005/8/layout/pyramid2"/>
    <dgm:cxn modelId="{8EF0EC36-45FC-4DFC-9528-5886A10E6A65}" srcId="{515E5B0E-7907-43AC-B958-71B908D9C0B4}" destId="{A3F2DE1E-E365-4F39-A69F-BDBF8CC75DCE}" srcOrd="4" destOrd="0" parTransId="{E7AABA2F-3CD3-402B-B866-C34506B7DB15}" sibTransId="{E4075639-1840-4AF6-8895-517D0E9091EA}"/>
    <dgm:cxn modelId="{A12C7D08-7E62-40E3-B1D4-60B5E4AB84D6}" type="presOf" srcId="{50DAC26F-5788-4286-BEC2-76044BB540AE}" destId="{002250F0-974B-4D93-9C83-406C242622D3}" srcOrd="0" destOrd="0" presId="urn:microsoft.com/office/officeart/2005/8/layout/pyramid2"/>
    <dgm:cxn modelId="{1351B3B1-2DC0-4F80-82D0-5ABD3067F34A}" type="presOf" srcId="{A3F2DE1E-E365-4F39-A69F-BDBF8CC75DCE}" destId="{B8C61D10-4257-4C4F-A8A7-6796863B08A9}" srcOrd="0" destOrd="0" presId="urn:microsoft.com/office/officeart/2005/8/layout/pyramid2"/>
    <dgm:cxn modelId="{BF74E143-6559-4A18-9F6E-138A2A717EDC}" srcId="{515E5B0E-7907-43AC-B958-71B908D9C0B4}" destId="{50DAC26F-5788-4286-BEC2-76044BB540AE}" srcOrd="5" destOrd="0" parTransId="{13E1DBB7-8479-40C7-97E6-A20D7B9D682F}" sibTransId="{DA3476A8-473A-4D99-8A22-CFB394F7292D}"/>
    <dgm:cxn modelId="{C7E2554B-0980-4B48-8FFD-D62A4C103210}" type="presParOf" srcId="{B3EF6F77-7387-492D-BD4D-42CD51A4416F}" destId="{273C144B-B1DC-4030-A27A-D3C1156C624A}" srcOrd="0" destOrd="0" presId="urn:microsoft.com/office/officeart/2005/8/layout/pyramid2"/>
    <dgm:cxn modelId="{D6A4A26B-EC00-4393-9598-4B810BDCE65F}" type="presParOf" srcId="{B3EF6F77-7387-492D-BD4D-42CD51A4416F}" destId="{3D8D8C6D-9EA5-43EE-9BF1-DBFD85EB1925}" srcOrd="1" destOrd="0" presId="urn:microsoft.com/office/officeart/2005/8/layout/pyramid2"/>
    <dgm:cxn modelId="{E768F2E8-563A-4E0E-847D-4865633D71D0}" type="presParOf" srcId="{3D8D8C6D-9EA5-43EE-9BF1-DBFD85EB1925}" destId="{C981D0DD-BFA3-4A93-A837-900A08357D78}" srcOrd="0" destOrd="0" presId="urn:microsoft.com/office/officeart/2005/8/layout/pyramid2"/>
    <dgm:cxn modelId="{6948BDBA-6DB9-42D4-98A9-FE4C187B3861}" type="presParOf" srcId="{3D8D8C6D-9EA5-43EE-9BF1-DBFD85EB1925}" destId="{C9B8CF61-8038-4808-9EAC-FC0DE8C0BD53}" srcOrd="1" destOrd="0" presId="urn:microsoft.com/office/officeart/2005/8/layout/pyramid2"/>
    <dgm:cxn modelId="{C5982292-28B5-494D-9CEC-6D02FC9135AF}" type="presParOf" srcId="{3D8D8C6D-9EA5-43EE-9BF1-DBFD85EB1925}" destId="{D8C656FC-5160-40E0-B7DC-7782D13BB7CC}" srcOrd="2" destOrd="0" presId="urn:microsoft.com/office/officeart/2005/8/layout/pyramid2"/>
    <dgm:cxn modelId="{DCCB8C84-4377-43C0-A454-479E19E3F7DB}" type="presParOf" srcId="{3D8D8C6D-9EA5-43EE-9BF1-DBFD85EB1925}" destId="{AD84672E-2E4B-4DFA-B862-18212BA4DA63}" srcOrd="3" destOrd="0" presId="urn:microsoft.com/office/officeart/2005/8/layout/pyramid2"/>
    <dgm:cxn modelId="{EF346AC5-85FC-4E09-8899-B3B7E8A3DFA9}" type="presParOf" srcId="{3D8D8C6D-9EA5-43EE-9BF1-DBFD85EB1925}" destId="{39910FE9-A22B-447F-BC88-FDCC0EDD1537}" srcOrd="4" destOrd="0" presId="urn:microsoft.com/office/officeart/2005/8/layout/pyramid2"/>
    <dgm:cxn modelId="{954FDF20-1B56-4E10-BC8D-9666235DD099}" type="presParOf" srcId="{3D8D8C6D-9EA5-43EE-9BF1-DBFD85EB1925}" destId="{3623088F-35CB-4018-9615-E85D4DDE53A6}" srcOrd="5" destOrd="0" presId="urn:microsoft.com/office/officeart/2005/8/layout/pyramid2"/>
    <dgm:cxn modelId="{DAD06858-CD50-4637-8F4F-155550C93975}" type="presParOf" srcId="{3D8D8C6D-9EA5-43EE-9BF1-DBFD85EB1925}" destId="{906E1F01-DF03-45CC-9E27-74FCC02C5318}" srcOrd="6" destOrd="0" presId="urn:microsoft.com/office/officeart/2005/8/layout/pyramid2"/>
    <dgm:cxn modelId="{D7D0FB52-9B51-43BC-A039-248BFEABD3BC}" type="presParOf" srcId="{3D8D8C6D-9EA5-43EE-9BF1-DBFD85EB1925}" destId="{19630E32-3F92-4B7E-8C58-0593B44C9FC6}" srcOrd="7" destOrd="0" presId="urn:microsoft.com/office/officeart/2005/8/layout/pyramid2"/>
    <dgm:cxn modelId="{667FE46D-7D85-4020-85D4-EB86882442B9}" type="presParOf" srcId="{3D8D8C6D-9EA5-43EE-9BF1-DBFD85EB1925}" destId="{B8C61D10-4257-4C4F-A8A7-6796863B08A9}" srcOrd="8" destOrd="0" presId="urn:microsoft.com/office/officeart/2005/8/layout/pyramid2"/>
    <dgm:cxn modelId="{CE10C18B-6740-4ED3-870D-BE3474FF7246}" type="presParOf" srcId="{3D8D8C6D-9EA5-43EE-9BF1-DBFD85EB1925}" destId="{5144453E-2137-433C-B67B-FCB1FC0CA818}" srcOrd="9" destOrd="0" presId="urn:microsoft.com/office/officeart/2005/8/layout/pyramid2"/>
    <dgm:cxn modelId="{5994E2C2-BD8D-4EAF-BEE9-28C5BF0CFB88}" type="presParOf" srcId="{3D8D8C6D-9EA5-43EE-9BF1-DBFD85EB1925}" destId="{002250F0-974B-4D93-9C83-406C242622D3}" srcOrd="10" destOrd="0" presId="urn:microsoft.com/office/officeart/2005/8/layout/pyramid2"/>
    <dgm:cxn modelId="{07B8ED5A-FA0F-4241-9A58-83CE650D3DF6}" type="presParOf" srcId="{3D8D8C6D-9EA5-43EE-9BF1-DBFD85EB1925}" destId="{665D69F1-8D74-427D-AB2B-E744A29E3ECD}" srcOrd="11"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73C144B-B1DC-4030-A27A-D3C1156C624A}">
      <dsp:nvSpPr>
        <dsp:cNvPr id="0" name=""/>
        <dsp:cNvSpPr/>
      </dsp:nvSpPr>
      <dsp:spPr>
        <a:xfrm>
          <a:off x="504626" y="0"/>
          <a:ext cx="6278562" cy="6278562"/>
        </a:xfrm>
        <a:prstGeom prst="triangl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981D0DD-BFA3-4A93-A837-900A08357D78}">
      <dsp:nvSpPr>
        <dsp:cNvPr id="0" name=""/>
        <dsp:cNvSpPr/>
      </dsp:nvSpPr>
      <dsp:spPr>
        <a:xfrm rot="17779241">
          <a:off x="-116916" y="3785934"/>
          <a:ext cx="4081065" cy="743126"/>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rtl="1">
            <a:lnSpc>
              <a:spcPct val="90000"/>
            </a:lnSpc>
            <a:spcBef>
              <a:spcPct val="0"/>
            </a:spcBef>
            <a:spcAft>
              <a:spcPct val="35000"/>
            </a:spcAft>
          </a:pPr>
          <a:r>
            <a:rPr lang="fa-IR" sz="2400" b="1" kern="1200" dirty="0" smtClean="0"/>
            <a:t>کنترل اینکه مستندات صحیح اجرا می شود</a:t>
          </a:r>
          <a:endParaRPr lang="en-US" sz="2400" b="1" kern="1200" dirty="0"/>
        </a:p>
      </dsp:txBody>
      <dsp:txXfrm rot="17779241">
        <a:off x="-116916" y="3785934"/>
        <a:ext cx="4081065" cy="743126"/>
      </dsp:txXfrm>
    </dsp:sp>
    <dsp:sp modelId="{D8C656FC-5160-40E0-B7DC-7782D13BB7CC}">
      <dsp:nvSpPr>
        <dsp:cNvPr id="0" name=""/>
        <dsp:cNvSpPr/>
      </dsp:nvSpPr>
      <dsp:spPr>
        <a:xfrm>
          <a:off x="3886200" y="1325561"/>
          <a:ext cx="4081065" cy="743126"/>
        </a:xfrm>
        <a:prstGeom prst="roundRect">
          <a:avLst/>
        </a:prstGeom>
        <a:solidFill>
          <a:schemeClr val="tx2">
            <a:lumMod val="40000"/>
            <a:lumOff val="6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smtClean="0"/>
            <a:t>ممیزی های داخلی</a:t>
          </a:r>
          <a:endParaRPr lang="en-US" sz="2400" b="1" kern="1200" dirty="0" smtClean="0"/>
        </a:p>
      </dsp:txBody>
      <dsp:txXfrm>
        <a:off x="3886200" y="1325561"/>
        <a:ext cx="4081065" cy="743126"/>
      </dsp:txXfrm>
    </dsp:sp>
    <dsp:sp modelId="{39910FE9-A22B-447F-BC88-FDCC0EDD1537}">
      <dsp:nvSpPr>
        <dsp:cNvPr id="0" name=""/>
        <dsp:cNvSpPr/>
      </dsp:nvSpPr>
      <dsp:spPr>
        <a:xfrm>
          <a:off x="3886200" y="2392362"/>
          <a:ext cx="4081065" cy="743126"/>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b="1" kern="1200" dirty="0" smtClean="0"/>
            <a:t>پایش و اندازه گیری ها</a:t>
          </a:r>
          <a:endParaRPr lang="en-US" sz="2400" b="1" kern="1200" dirty="0" smtClean="0"/>
        </a:p>
      </dsp:txBody>
      <dsp:txXfrm>
        <a:off x="3886200" y="2392362"/>
        <a:ext cx="4081065" cy="743126"/>
      </dsp:txXfrm>
    </dsp:sp>
    <dsp:sp modelId="{906E1F01-DF03-45CC-9E27-74FCC02C5318}">
      <dsp:nvSpPr>
        <dsp:cNvPr id="0" name=""/>
        <dsp:cNvSpPr/>
      </dsp:nvSpPr>
      <dsp:spPr>
        <a:xfrm rot="17784641">
          <a:off x="-114304" y="1956230"/>
          <a:ext cx="4081065" cy="743126"/>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fa-IR" sz="3100" b="1" kern="1200" dirty="0" smtClean="0"/>
            <a:t>قدم ششم</a:t>
          </a:r>
          <a:endParaRPr lang="en-US" sz="3100" b="1" kern="1200" dirty="0" smtClean="0"/>
        </a:p>
      </dsp:txBody>
      <dsp:txXfrm rot="17784641">
        <a:off x="-114304" y="1956230"/>
        <a:ext cx="4081065" cy="743126"/>
      </dsp:txXfrm>
    </dsp:sp>
    <dsp:sp modelId="{B8C61D10-4257-4C4F-A8A7-6796863B08A9}">
      <dsp:nvSpPr>
        <dsp:cNvPr id="0" name=""/>
        <dsp:cNvSpPr/>
      </dsp:nvSpPr>
      <dsp:spPr>
        <a:xfrm>
          <a:off x="3886200" y="3382959"/>
          <a:ext cx="4081065" cy="743126"/>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fa-IR" sz="3100" b="1" kern="1200" dirty="0" smtClean="0"/>
            <a:t>نظرسنجی ها</a:t>
          </a:r>
          <a:endParaRPr lang="en-US" sz="3100" b="1" kern="1200" dirty="0" smtClean="0"/>
        </a:p>
      </dsp:txBody>
      <dsp:txXfrm>
        <a:off x="3886200" y="3382959"/>
        <a:ext cx="4081065" cy="743126"/>
      </dsp:txXfrm>
    </dsp:sp>
    <dsp:sp modelId="{002250F0-974B-4D93-9C83-406C242622D3}">
      <dsp:nvSpPr>
        <dsp:cNvPr id="0" name=""/>
        <dsp:cNvSpPr/>
      </dsp:nvSpPr>
      <dsp:spPr>
        <a:xfrm>
          <a:off x="3962394" y="4373562"/>
          <a:ext cx="4081065" cy="743126"/>
        </a:xfrm>
        <a:prstGeom prst="round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fa-IR" sz="3100" b="1" kern="1200" dirty="0" smtClean="0"/>
            <a:t>شکایات</a:t>
          </a:r>
          <a:endParaRPr lang="en-US" sz="3100" b="1" kern="1200" dirty="0" smtClean="0"/>
        </a:p>
      </dsp:txBody>
      <dsp:txXfrm>
        <a:off x="3962394" y="4373562"/>
        <a:ext cx="4081065" cy="743126"/>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F7F6FC-D977-4073-A24B-4470D56E82E7}" type="datetimeFigureOut">
              <a:rPr lang="en-US" smtClean="0"/>
              <a:pPr/>
              <a:t>5/10/2015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25152D-4801-4A4E-8801-6F09399A9721}" type="slidenum">
              <a:rPr lang="en-US" smtClean="0"/>
              <a:pPr/>
              <a:t>‹#›</a:t>
            </a:fld>
            <a:endParaRPr lang="en-US"/>
          </a:p>
        </p:txBody>
      </p:sp>
    </p:spTree>
    <p:extLst>
      <p:ext uri="{BB962C8B-B14F-4D97-AF65-F5344CB8AC3E}">
        <p14:creationId xmlns:p14="http://schemas.microsoft.com/office/powerpoint/2010/main" xmlns="" val="36181292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8E510FCB-626C-4EF4-9E8E-7F37600E1710}" type="slidenum">
              <a:rPr lang="ar-SA"/>
              <a:pPr/>
              <a:t>26</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1D88BC28-0FEE-451F-9BC8-63333F7C9A79}" type="slidenum">
              <a:rPr lang="ar-SA"/>
              <a:pPr/>
              <a:t>44</a:t>
            </a:fld>
            <a:endParaRPr 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BD6F9A-9842-4275-8219-4A40BEF21E65}" type="slidenum">
              <a:rPr lang="ar-SA"/>
              <a:pPr fontAlgn="base">
                <a:spcBef>
                  <a:spcPct val="0"/>
                </a:spcBef>
                <a:spcAft>
                  <a:spcPct val="0"/>
                </a:spcAft>
              </a:pPr>
              <a:t>58</a:t>
            </a:fld>
            <a:endParaRPr lang="en-US"/>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1</a:t>
            </a:r>
            <a:r>
              <a:rPr lang="en-US" baseline="30000" smtClean="0"/>
              <a:t>st</a:t>
            </a:r>
            <a:r>
              <a:rPr lang="en-US" smtClean="0"/>
              <a:t> – preventive actions as a result of outcome of audits</a:t>
            </a:r>
          </a:p>
          <a:p>
            <a:pPr>
              <a:spcBef>
                <a:spcPct val="0"/>
              </a:spcBef>
            </a:pPr>
            <a:r>
              <a:rPr lang="en-US" smtClean="0"/>
              <a:t>Despite that, errors will occur – address immediately with remedial action to address the consequences of the problem, followed by planned corrective actions to prevent it from happening again.</a:t>
            </a:r>
          </a:p>
          <a:p>
            <a:pPr>
              <a:spcBef>
                <a:spcPct val="0"/>
              </a:spcBef>
            </a:pPr>
            <a:endParaRPr lang="en-US" smtClean="0"/>
          </a:p>
          <a:p>
            <a:pPr>
              <a:spcBef>
                <a:spcPct val="0"/>
              </a:spcBef>
            </a:pPr>
            <a:r>
              <a:rPr lang="en-US" smtClean="0"/>
              <a:t>Ex – blood spill -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28763D77-4515-4161-973B-9F430F5C19EB}" type="slidenum">
              <a:rPr lang="ar-SA">
                <a:latin typeface="Arial" pitchFamily="34" charset="0"/>
                <a:cs typeface="Arial" pitchFamily="34" charset="0"/>
              </a:rPr>
              <a:pPr/>
              <a:t>64</a:t>
            </a:fld>
            <a:endParaRPr lang="en-US">
              <a:latin typeface="Arial" pitchFamily="34" charset="0"/>
              <a:cs typeface="Arial" pitchFamily="34"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425152D-4801-4A4E-8801-6F09399A9721}" type="slidenum">
              <a:rPr lang="en-US" smtClean="0"/>
              <a:pPr/>
              <a:t>84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425152D-4801-4A4E-8801-6F09399A9721}" type="slidenum">
              <a:rPr lang="en-US" smtClean="0"/>
              <a:pPr/>
              <a:t>85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425152D-4801-4A4E-8801-6F09399A9721}" type="slidenum">
              <a:rPr lang="en-US" smtClean="0"/>
              <a:pPr/>
              <a:t>86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425152D-4801-4A4E-8801-6F09399A9721}" type="slidenum">
              <a:rPr lang="en-US" smtClean="0"/>
              <a:pPr/>
              <a:t>87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0683BA57-984F-45E3-AD8D-FD268973B30C}" type="slidenum">
              <a:rPr lang="ar-SA"/>
              <a:pPr/>
              <a:t>27</a:t>
            </a:fld>
            <a:endParaRPr 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C6B579EF-D492-4F22-AAA2-209C54447261}" type="slidenum">
              <a:rPr lang="ar-SA"/>
              <a:pPr/>
              <a:t>29</a:t>
            </a:fld>
            <a:endParaRPr 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BDD992E1-9116-44BC-8D60-DE3D4D1E53C1}" type="slidenum">
              <a:rPr lang="ar-SA"/>
              <a:pPr/>
              <a:t>30</a:t>
            </a:fld>
            <a:endParaRPr 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57C4C3D9-5CAB-46D7-ABF1-33B0AD757863}" type="slidenum">
              <a:rPr lang="ar-SA"/>
              <a:pPr/>
              <a:t>31</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3DBE28EE-58B1-4A4F-A505-328B70E50B31}" type="slidenum">
              <a:rPr lang="ar-SA"/>
              <a:pPr/>
              <a:t>32</a:t>
            </a:fld>
            <a:endParaRPr 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F72E1FF2-8B0A-4F41-9ADD-CE5CA7210E92}" type="slidenum">
              <a:rPr lang="ar-SA"/>
              <a:pPr/>
              <a:t>33</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DB7A6597-2B29-4AC5-B8A0-9A2AC557C1A7}" type="slidenum">
              <a:rPr lang="ar-SA"/>
              <a:pPr/>
              <a:t>34</a:t>
            </a:fld>
            <a:endParaRPr 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B2A60C32-B7A8-4086-AAE3-A89BB833FCB5}" type="slidenum">
              <a:rPr lang="ar-SA"/>
              <a:pPr/>
              <a:t>35</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5/10/2015</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5/10/2015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5/10/2015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5/10/2015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5/10/2015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5/10/2015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5/10/2015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5/10/2015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5/10/2015</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6" descr="NKHREZ1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457200" y="1981200"/>
            <a:ext cx="7467600" cy="4419600"/>
          </a:xfrm>
        </p:spPr>
        <p:txBody>
          <a:bodyPr anchor="t" anchorCtr="0">
            <a:normAutofit fontScale="90000"/>
          </a:bodyPr>
          <a:lstStyle/>
          <a:p>
            <a:pPr algn="r" rtl="1"/>
            <a:r>
              <a:rPr lang="fa-IR" sz="3200" b="1" i="1" dirty="0" smtClean="0">
                <a:solidFill>
                  <a:schemeClr val="tx1">
                    <a:lumMod val="95000"/>
                    <a:lumOff val="5000"/>
                  </a:schemeClr>
                </a:solidFill>
                <a:latin typeface="Arial" pitchFamily="34" charset="0"/>
                <a:cs typeface="Arial" pitchFamily="34" charset="0"/>
              </a:rPr>
              <a:t> </a:t>
            </a:r>
            <a:r>
              <a:rPr lang="fa-IR" sz="3200" b="1" i="1" dirty="0" smtClean="0">
                <a:solidFill>
                  <a:srgbClr val="FF0000"/>
                </a:solidFill>
                <a:latin typeface="Arial" pitchFamily="34" charset="0"/>
                <a:cs typeface="Arial" pitchFamily="34" charset="0"/>
              </a:rPr>
              <a:t>1- </a:t>
            </a:r>
            <a:r>
              <a:rPr lang="fa-IR" sz="3600" b="1" i="1" dirty="0" smtClean="0">
                <a:solidFill>
                  <a:srgbClr val="FF0000"/>
                </a:solidFill>
                <a:latin typeface="Arial" pitchFamily="34" charset="0"/>
                <a:cs typeface="Arial" pitchFamily="34" charset="0"/>
              </a:rPr>
              <a:t>تعریف ممیزی</a:t>
            </a:r>
            <a:r>
              <a:rPr lang="fa-IR" sz="3600" b="1" i="1" dirty="0" smtClean="0">
                <a:solidFill>
                  <a:schemeClr val="tx1">
                    <a:lumMod val="95000"/>
                    <a:lumOff val="5000"/>
                  </a:schemeClr>
                </a:solidFill>
                <a:latin typeface="Arial" pitchFamily="34" charset="0"/>
                <a:cs typeface="Arial" pitchFamily="34" charset="0"/>
              </a:rPr>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2- تعاریف و واژگان</a:t>
            </a:r>
            <a:r>
              <a:rPr lang="fa-IR" sz="3600" b="1" i="1" dirty="0" smtClean="0">
                <a:solidFill>
                  <a:schemeClr val="tx1">
                    <a:lumMod val="95000"/>
                    <a:lumOff val="5000"/>
                  </a:schemeClr>
                </a:solidFill>
                <a:latin typeface="Arial" pitchFamily="34" charset="0"/>
                <a:cs typeface="Arial" pitchFamily="34" charset="0"/>
              </a:rPr>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3- اهمیت و جایگاه ممیزی در فعالیت های آزمایشگاه</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4-اهداف ممیزی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5- انواع ممیزی</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6- دامنه ممیزی</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7- معیار ممیزی</a:t>
            </a:r>
            <a:endParaRPr lang="en-US" sz="3200" b="1" i="1" dirty="0" smtClean="0">
              <a:solidFill>
                <a:schemeClr val="tx1">
                  <a:lumMod val="95000"/>
                  <a:lumOff val="5000"/>
                </a:schemeClr>
              </a:solidFill>
              <a:latin typeface="Arial" pitchFamily="34" charset="0"/>
              <a:cs typeface="Arial" pitchFamily="34" charset="0"/>
            </a:endParaRPr>
          </a:p>
        </p:txBody>
      </p:sp>
      <p:sp>
        <p:nvSpPr>
          <p:cNvPr id="6147" name="Oval 6"/>
          <p:cNvSpPr>
            <a:spLocks noChangeArrowheads="1"/>
          </p:cNvSpPr>
          <p:nvPr/>
        </p:nvSpPr>
        <p:spPr bwMode="auto">
          <a:xfrm>
            <a:off x="5562600" y="914400"/>
            <a:ext cx="3384550" cy="865188"/>
          </a:xfrm>
          <a:prstGeom prst="ellipse">
            <a:avLst/>
          </a:prstGeom>
          <a:solidFill>
            <a:schemeClr val="accent1"/>
          </a:solidFill>
          <a:ln w="9525">
            <a:solidFill>
              <a:schemeClr val="tx1"/>
            </a:solidFill>
            <a:round/>
            <a:headEnd/>
            <a:tailEnd/>
          </a:ln>
        </p:spPr>
        <p:txBody>
          <a:bodyPr wrap="none" anchor="ctr"/>
          <a:lstStyle/>
          <a:p>
            <a:pPr algn="ctr"/>
            <a:r>
              <a:rPr lang="fa-IR" sz="4000" b="1" dirty="0" smtClean="0">
                <a:solidFill>
                  <a:schemeClr val="bg1"/>
                </a:solidFill>
              </a:rPr>
              <a:t>مبانی ممیزی</a:t>
            </a:r>
            <a:endParaRPr lang="en-US" sz="4000" b="1"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457200" y="274638"/>
            <a:ext cx="7859713" cy="6323012"/>
          </a:xfrm>
        </p:spPr>
        <p:txBody>
          <a:bodyPr>
            <a:normAutofit/>
          </a:bodyPr>
          <a:lstStyle/>
          <a:p>
            <a:pPr rtl="1"/>
            <a:r>
              <a:rPr lang="fa-IR" sz="3200" b="1" dirty="0" smtClean="0">
                <a:solidFill>
                  <a:schemeClr val="accent2"/>
                </a:solidFill>
              </a:rPr>
              <a:t/>
            </a:r>
            <a:br>
              <a:rPr lang="fa-IR" sz="3200" b="1" dirty="0" smtClean="0">
                <a:solidFill>
                  <a:schemeClr val="accent2"/>
                </a:solidFill>
              </a:rPr>
            </a:br>
            <a:r>
              <a:rPr lang="fa-IR" b="1" dirty="0" smtClean="0">
                <a:solidFill>
                  <a:srgbClr val="FF0000"/>
                </a:solidFill>
              </a:rPr>
              <a:t>شواهد ممیزی</a:t>
            </a:r>
            <a:br>
              <a:rPr lang="fa-IR" b="1" dirty="0" smtClean="0">
                <a:solidFill>
                  <a:srgbClr val="FF0000"/>
                </a:solidFill>
              </a:rPr>
            </a:br>
            <a:r>
              <a:rPr lang="fa-IR" b="1" dirty="0" smtClean="0">
                <a:solidFill>
                  <a:srgbClr val="FF0000"/>
                </a:solidFill>
              </a:rPr>
              <a:t>(</a:t>
            </a:r>
            <a:r>
              <a:rPr lang="en-US" b="1" dirty="0" smtClean="0">
                <a:solidFill>
                  <a:srgbClr val="FF0000"/>
                </a:solidFill>
              </a:rPr>
              <a:t>Audit Evidence</a:t>
            </a:r>
            <a:r>
              <a:rPr lang="fa-IR" b="1" dirty="0" smtClean="0">
                <a:solidFill>
                  <a:srgbClr val="FF0000"/>
                </a:solidFill>
              </a:rPr>
              <a:t>)</a:t>
            </a:r>
            <a:br>
              <a:rPr lang="fa-IR" b="1" dirty="0" smtClean="0">
                <a:solidFill>
                  <a:srgbClr val="FF0000"/>
                </a:solidFill>
              </a:rPr>
            </a:br>
            <a:r>
              <a:rPr lang="fa-IR" b="1" dirty="0" smtClean="0">
                <a:solidFill>
                  <a:srgbClr val="FF0000"/>
                </a:solidFill>
              </a:rPr>
              <a:t/>
            </a:r>
            <a:br>
              <a:rPr lang="fa-IR" b="1" dirty="0" smtClean="0">
                <a:solidFill>
                  <a:srgbClr val="FF0000"/>
                </a:solidFill>
              </a:rPr>
            </a:br>
            <a:r>
              <a:rPr lang="fa-IR" b="1" dirty="0" smtClean="0">
                <a:solidFill>
                  <a:srgbClr val="FF0000"/>
                </a:solidFill>
              </a:rPr>
              <a:t> </a:t>
            </a:r>
            <a:r>
              <a:rPr lang="fa-IR" sz="3200" b="1" dirty="0" smtClean="0">
                <a:solidFill>
                  <a:schemeClr val="tx1">
                    <a:lumMod val="95000"/>
                    <a:lumOff val="5000"/>
                  </a:schemeClr>
                </a:solidFill>
              </a:rPr>
              <a:t>سوابق</a:t>
            </a:r>
            <a:r>
              <a:rPr lang="fa-IR" sz="3200" b="1" dirty="0" smtClean="0">
                <a:solidFill>
                  <a:schemeClr val="accent2"/>
                </a:solidFill>
              </a:rPr>
              <a:t>، </a:t>
            </a:r>
            <a:r>
              <a:rPr lang="fa-IR" sz="3200" b="1" dirty="0" smtClean="0">
                <a:solidFill>
                  <a:schemeClr val="tx1">
                    <a:lumMod val="95000"/>
                    <a:lumOff val="5000"/>
                  </a:schemeClr>
                </a:solidFill>
              </a:rPr>
              <a:t>بیان واقعیات </a:t>
            </a:r>
            <a:r>
              <a:rPr lang="fa-IR" sz="3200" b="1" dirty="0" smtClean="0">
                <a:solidFill>
                  <a:schemeClr val="accent2"/>
                </a:solidFill>
              </a:rPr>
              <a:t>یا </a:t>
            </a:r>
            <a:r>
              <a:rPr lang="fa-IR" sz="3200" b="1" dirty="0" smtClean="0">
                <a:solidFill>
                  <a:schemeClr val="tx1">
                    <a:lumMod val="95000"/>
                    <a:lumOff val="5000"/>
                  </a:schemeClr>
                </a:solidFill>
              </a:rPr>
              <a:t>دیدن فعالیت </a:t>
            </a:r>
            <a:r>
              <a:rPr lang="fa-IR" sz="3200" b="1" dirty="0" smtClean="0">
                <a:solidFill>
                  <a:schemeClr val="accent2"/>
                </a:solidFill>
              </a:rPr>
              <a:t>و یا دیگر اطلاعات در ارتباط با معیارهای ممیزی </a:t>
            </a:r>
            <a:br>
              <a:rPr lang="fa-IR" sz="3200" b="1" dirty="0" smtClean="0">
                <a:solidFill>
                  <a:schemeClr val="accent2"/>
                </a:solidFill>
              </a:rPr>
            </a:br>
            <a:r>
              <a:rPr lang="fa-IR" sz="3200" b="1" i="1" dirty="0" smtClean="0">
                <a:solidFill>
                  <a:schemeClr val="accent2"/>
                </a:solidFill>
              </a:rPr>
              <a:t/>
            </a:r>
            <a:br>
              <a:rPr lang="fa-IR" sz="3200" b="1" i="1" dirty="0" smtClean="0">
                <a:solidFill>
                  <a:schemeClr val="accent2"/>
                </a:solidFill>
              </a:rPr>
            </a:br>
            <a:endParaRPr lang="en-US" sz="3200" b="1" i="1" dirty="0" smtClean="0">
              <a:solidFill>
                <a:schemeClr val="accent2"/>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457200" y="274638"/>
            <a:ext cx="7859713" cy="6323012"/>
          </a:xfrm>
        </p:spPr>
        <p:txBody>
          <a:bodyPr>
            <a:normAutofit fontScale="90000"/>
          </a:bodyPr>
          <a:lstStyle/>
          <a:p>
            <a:pPr rtl="1"/>
            <a:r>
              <a:rPr lang="fa-IR" sz="3200" b="1" dirty="0" smtClean="0">
                <a:solidFill>
                  <a:schemeClr val="accent2"/>
                </a:solidFill>
              </a:rPr>
              <a:t/>
            </a:r>
            <a:br>
              <a:rPr lang="fa-IR" sz="3200" b="1" dirty="0" smtClean="0">
                <a:solidFill>
                  <a:schemeClr val="accent2"/>
                </a:solidFill>
              </a:rPr>
            </a:br>
            <a:r>
              <a:rPr lang="fa-IR" b="1" dirty="0" smtClean="0">
                <a:solidFill>
                  <a:srgbClr val="FF0000"/>
                </a:solidFill>
              </a:rPr>
              <a:t>معیارهای ممیزی</a:t>
            </a:r>
            <a:br>
              <a:rPr lang="fa-IR" b="1" dirty="0" smtClean="0">
                <a:solidFill>
                  <a:srgbClr val="FF0000"/>
                </a:solidFill>
              </a:rPr>
            </a:br>
            <a:r>
              <a:rPr lang="fa-IR" b="1" dirty="0" smtClean="0">
                <a:solidFill>
                  <a:srgbClr val="FF0000"/>
                </a:solidFill>
              </a:rPr>
              <a:t>(</a:t>
            </a:r>
            <a:r>
              <a:rPr lang="en-US" b="1" dirty="0" smtClean="0">
                <a:solidFill>
                  <a:srgbClr val="FF0000"/>
                </a:solidFill>
              </a:rPr>
              <a:t>Audit Criteria</a:t>
            </a:r>
            <a:r>
              <a:rPr lang="fa-IR" b="1" dirty="0" smtClean="0">
                <a:solidFill>
                  <a:srgbClr val="FF0000"/>
                </a:solidFill>
              </a:rPr>
              <a:t>)</a:t>
            </a:r>
            <a:br>
              <a:rPr lang="fa-IR" b="1" dirty="0" smtClean="0">
                <a:solidFill>
                  <a:srgbClr val="FF0000"/>
                </a:solidFill>
              </a:rPr>
            </a:br>
            <a:r>
              <a:rPr lang="fa-IR" b="1" dirty="0" smtClean="0">
                <a:solidFill>
                  <a:srgbClr val="FF0000"/>
                </a:solidFill>
              </a:rPr>
              <a:t/>
            </a:r>
            <a:br>
              <a:rPr lang="fa-IR" b="1" dirty="0" smtClean="0">
                <a:solidFill>
                  <a:srgbClr val="FF0000"/>
                </a:solidFill>
              </a:rPr>
            </a:br>
            <a:r>
              <a:rPr lang="fa-IR" b="1" dirty="0" smtClean="0">
                <a:solidFill>
                  <a:srgbClr val="FF0000"/>
                </a:solidFill>
              </a:rPr>
              <a:t> </a:t>
            </a:r>
            <a:r>
              <a:rPr lang="fa-IR" b="1" dirty="0" smtClean="0">
                <a:cs typeface="+mn-cs"/>
              </a:rPr>
              <a:t>مجموعۀ خط مشی ها، روش های اجرایی یا الزامات استاندارد خاص</a:t>
            </a:r>
            <a:r>
              <a:rPr lang="en-US" b="1" dirty="0" smtClean="0">
                <a:cs typeface="+mn-cs"/>
              </a:rPr>
              <a:t> </a:t>
            </a:r>
            <a:r>
              <a:rPr lang="fa-IR" b="1" dirty="0" smtClean="0">
                <a:cs typeface="+mn-cs"/>
              </a:rPr>
              <a:t> مورد توافق بین ممیزی کننده و ممیزی شونده</a:t>
            </a:r>
            <a:br>
              <a:rPr lang="fa-IR" b="1" dirty="0" smtClean="0">
                <a:cs typeface="+mn-cs"/>
              </a:rPr>
            </a:br>
            <a:r>
              <a:rPr lang="fa-IR" b="1" dirty="0" smtClean="0">
                <a:cs typeface="+mn-cs"/>
              </a:rPr>
              <a:t>---------------------</a:t>
            </a:r>
            <a:br>
              <a:rPr lang="fa-IR" b="1" dirty="0" smtClean="0">
                <a:cs typeface="+mn-cs"/>
              </a:rPr>
            </a:br>
            <a:r>
              <a:rPr lang="fa-IR" b="1" dirty="0" smtClean="0">
                <a:solidFill>
                  <a:srgbClr val="FF0000"/>
                </a:solidFill>
                <a:cs typeface="+mn-cs"/>
              </a:rPr>
              <a:t>(الزامات اداره کل آزمایشگاه مرجع سلامت) </a:t>
            </a:r>
            <a:r>
              <a:rPr lang="fa-IR" sz="3200" b="1" dirty="0" smtClean="0">
                <a:solidFill>
                  <a:schemeClr val="accent2"/>
                </a:solidFill>
              </a:rPr>
              <a:t/>
            </a:r>
            <a:br>
              <a:rPr lang="fa-IR" sz="3200" b="1" dirty="0" smtClean="0">
                <a:solidFill>
                  <a:schemeClr val="accent2"/>
                </a:solidFill>
              </a:rPr>
            </a:br>
            <a:r>
              <a:rPr lang="fa-IR" sz="3200" b="1" i="1" dirty="0" smtClean="0">
                <a:solidFill>
                  <a:schemeClr val="accent2"/>
                </a:solidFill>
              </a:rPr>
              <a:t/>
            </a:r>
            <a:br>
              <a:rPr lang="fa-IR" sz="3200" b="1" i="1" dirty="0" smtClean="0">
                <a:solidFill>
                  <a:schemeClr val="accent2"/>
                </a:solidFill>
              </a:rPr>
            </a:br>
            <a:endParaRPr lang="en-US" sz="3200" b="1" i="1" dirty="0" smtClean="0">
              <a:solidFill>
                <a:schemeClr val="accent2"/>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457200" y="274638"/>
            <a:ext cx="7859713" cy="6323012"/>
          </a:xfrm>
        </p:spPr>
        <p:txBody>
          <a:bodyPr>
            <a:normAutofit/>
          </a:bodyPr>
          <a:lstStyle/>
          <a:p>
            <a:pPr rtl="1"/>
            <a:r>
              <a:rPr lang="fa-IR" sz="3200" b="1" dirty="0" smtClean="0">
                <a:solidFill>
                  <a:schemeClr val="accent2"/>
                </a:solidFill>
              </a:rPr>
              <a:t/>
            </a:r>
            <a:br>
              <a:rPr lang="fa-IR" sz="3200" b="1" dirty="0" smtClean="0">
                <a:solidFill>
                  <a:schemeClr val="accent2"/>
                </a:solidFill>
              </a:rPr>
            </a:br>
            <a:r>
              <a:rPr lang="fa-IR" sz="7200" b="1" dirty="0" smtClean="0">
                <a:solidFill>
                  <a:srgbClr val="FF0000"/>
                </a:solidFill>
              </a:rPr>
              <a:t>یافته های ممیزی</a:t>
            </a:r>
            <a:br>
              <a:rPr lang="fa-IR" sz="7200" b="1" dirty="0" smtClean="0">
                <a:solidFill>
                  <a:srgbClr val="FF0000"/>
                </a:solidFill>
              </a:rPr>
            </a:br>
            <a:r>
              <a:rPr lang="en-US" b="1" dirty="0" smtClean="0"/>
              <a:t> Audit Findings </a:t>
            </a:r>
            <a:r>
              <a:rPr lang="fa-IR" b="1" dirty="0" smtClean="0">
                <a:solidFill>
                  <a:srgbClr val="FF0000"/>
                </a:solidFill>
              </a:rPr>
              <a:t/>
            </a:r>
            <a:br>
              <a:rPr lang="fa-IR" b="1" dirty="0" smtClean="0">
                <a:solidFill>
                  <a:srgbClr val="FF0000"/>
                </a:solidFill>
              </a:rPr>
            </a:br>
            <a:r>
              <a:rPr lang="fa-IR" sz="3200" b="1" i="1" dirty="0" smtClean="0">
                <a:solidFill>
                  <a:schemeClr val="accent2"/>
                </a:solidFill>
              </a:rPr>
              <a:t> نتایج حاصل از ارزیابی (مقایسه) شواهد ممیزی بدست آمده در حین ممیزی با معیارهای ممیزی توافق شده</a:t>
            </a:r>
            <a:br>
              <a:rPr lang="fa-IR" sz="3200" b="1" i="1" dirty="0" smtClean="0">
                <a:solidFill>
                  <a:schemeClr val="accent2"/>
                </a:solidFill>
              </a:rPr>
            </a:br>
            <a:r>
              <a:rPr lang="fa-IR" sz="3200" b="1" dirty="0" smtClean="0">
                <a:solidFill>
                  <a:schemeClr val="accent2"/>
                </a:solidFill>
              </a:rPr>
              <a:t/>
            </a:r>
            <a:br>
              <a:rPr lang="fa-IR" sz="3200" b="1" dirty="0" smtClean="0">
                <a:solidFill>
                  <a:schemeClr val="accent2"/>
                </a:solidFill>
              </a:rPr>
            </a:br>
            <a:endParaRPr lang="en-US" sz="3200" b="1" i="1" dirty="0" smtClean="0">
              <a:solidFill>
                <a:schemeClr val="accent2"/>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457200" y="274638"/>
            <a:ext cx="7859713" cy="6323012"/>
          </a:xfrm>
        </p:spPr>
        <p:txBody>
          <a:bodyPr>
            <a:normAutofit/>
          </a:bodyPr>
          <a:lstStyle/>
          <a:p>
            <a:pPr rtl="1"/>
            <a:r>
              <a:rPr lang="fa-IR" sz="3200" b="1" dirty="0" smtClean="0">
                <a:solidFill>
                  <a:schemeClr val="accent2"/>
                </a:solidFill>
              </a:rPr>
              <a:t/>
            </a:r>
            <a:br>
              <a:rPr lang="fa-IR" sz="3200" b="1" dirty="0" smtClean="0">
                <a:solidFill>
                  <a:schemeClr val="accent2"/>
                </a:solidFill>
              </a:rPr>
            </a:br>
            <a:r>
              <a:rPr lang="fa-IR" sz="7200" b="1" dirty="0" smtClean="0">
                <a:solidFill>
                  <a:srgbClr val="FF0000"/>
                </a:solidFill>
              </a:rPr>
              <a:t>نتیجه نهایی ممیزی</a:t>
            </a:r>
            <a:br>
              <a:rPr lang="fa-IR" sz="7200" b="1" dirty="0" smtClean="0">
                <a:solidFill>
                  <a:srgbClr val="FF0000"/>
                </a:solidFill>
              </a:rPr>
            </a:br>
            <a:r>
              <a:rPr lang="en-US" b="1" dirty="0" smtClean="0"/>
              <a:t> </a:t>
            </a:r>
            <a:r>
              <a:rPr lang="en-US" dirty="0" smtClean="0"/>
              <a:t>Audit Conclusion</a:t>
            </a:r>
            <a:r>
              <a:rPr lang="fa-IR" b="1" dirty="0" smtClean="0">
                <a:solidFill>
                  <a:srgbClr val="FF0000"/>
                </a:solidFill>
              </a:rPr>
              <a:t/>
            </a:r>
            <a:br>
              <a:rPr lang="fa-IR" b="1" dirty="0" smtClean="0">
                <a:solidFill>
                  <a:srgbClr val="FF0000"/>
                </a:solidFill>
              </a:rPr>
            </a:br>
            <a:r>
              <a:rPr lang="fa-IR" sz="3200" b="1" i="1" dirty="0" smtClean="0">
                <a:solidFill>
                  <a:schemeClr val="accent2"/>
                </a:solidFill>
              </a:rPr>
              <a:t>ماحصل ممیزی، که توسط تیم ممیزی  که پس از بررسی اهداف ممیزی و یافته های ممیزی بدست می آید.</a:t>
            </a:r>
            <a:r>
              <a:rPr lang="fa-IR" sz="3200" b="1" dirty="0" smtClean="0">
                <a:solidFill>
                  <a:schemeClr val="accent2"/>
                </a:solidFill>
              </a:rPr>
              <a:t/>
            </a:r>
            <a:br>
              <a:rPr lang="fa-IR" sz="3200" b="1" dirty="0" smtClean="0">
                <a:solidFill>
                  <a:schemeClr val="accent2"/>
                </a:solidFill>
              </a:rPr>
            </a:br>
            <a:endParaRPr lang="en-US" sz="3200" b="1" i="1" dirty="0" smtClean="0">
              <a:solidFill>
                <a:schemeClr val="accent2"/>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457200" y="1981200"/>
            <a:ext cx="7467600" cy="4419600"/>
          </a:xfrm>
        </p:spPr>
        <p:txBody>
          <a:bodyPr anchor="t" anchorCtr="0">
            <a:normAutofit fontScale="90000"/>
          </a:bodyPr>
          <a:lstStyle/>
          <a:p>
            <a:pPr algn="r" rtl="1"/>
            <a:r>
              <a:rPr lang="fa-IR" sz="3200" b="1" i="1" dirty="0" smtClean="0">
                <a:solidFill>
                  <a:schemeClr val="tx1">
                    <a:lumMod val="95000"/>
                    <a:lumOff val="5000"/>
                  </a:schemeClr>
                </a:solidFill>
                <a:latin typeface="Arial" pitchFamily="34" charset="0"/>
                <a:cs typeface="Arial" pitchFamily="34" charset="0"/>
              </a:rPr>
              <a:t> </a:t>
            </a:r>
            <a:r>
              <a:rPr lang="fa-IR" sz="3200" b="1" i="1" dirty="0" smtClean="0">
                <a:solidFill>
                  <a:srgbClr val="FF0000"/>
                </a:solidFill>
                <a:latin typeface="Arial" pitchFamily="34" charset="0"/>
                <a:cs typeface="Arial" pitchFamily="34" charset="0"/>
              </a:rPr>
              <a:t>1- </a:t>
            </a:r>
            <a:r>
              <a:rPr lang="fa-IR" sz="3600" b="1" i="1" dirty="0" smtClean="0">
                <a:solidFill>
                  <a:srgbClr val="FF0000"/>
                </a:solidFill>
                <a:latin typeface="Arial" pitchFamily="34" charset="0"/>
                <a:cs typeface="Arial" pitchFamily="34" charset="0"/>
              </a:rPr>
              <a:t>تعریف ممیزی</a:t>
            </a:r>
            <a:r>
              <a:rPr lang="fa-IR" sz="3600" b="1" i="1" dirty="0" smtClean="0">
                <a:solidFill>
                  <a:schemeClr val="tx1">
                    <a:lumMod val="95000"/>
                    <a:lumOff val="5000"/>
                  </a:schemeClr>
                </a:solidFill>
                <a:latin typeface="Arial" pitchFamily="34" charset="0"/>
                <a:cs typeface="Arial" pitchFamily="34" charset="0"/>
              </a:rPr>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2- </a:t>
            </a:r>
            <a:r>
              <a:rPr lang="fa-IR" sz="3600" b="1" i="1" dirty="0" smtClean="0">
                <a:solidFill>
                  <a:srgbClr val="FF0000"/>
                </a:solidFill>
                <a:latin typeface="Arial" pitchFamily="34" charset="0"/>
                <a:cs typeface="Arial" pitchFamily="34" charset="0"/>
              </a:rPr>
              <a:t>تعاریف و واژگان</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3- اهمیت و جایگاه ممیزی در فعالیت های آزمایشگاه</a:t>
            </a:r>
            <a:br>
              <a:rPr lang="fa-IR" sz="3600" b="1" i="1" dirty="0" smtClean="0">
                <a:solidFill>
                  <a:srgbClr val="FF0000"/>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4-اهداف ممیزی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5- انواع ممیزی</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6- دامنه ممیزی</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7- معیار ممیزی</a:t>
            </a:r>
            <a:endParaRPr lang="en-US" sz="3200" b="1" i="1" dirty="0" smtClean="0">
              <a:solidFill>
                <a:schemeClr val="tx1">
                  <a:lumMod val="95000"/>
                  <a:lumOff val="5000"/>
                </a:schemeClr>
              </a:solidFill>
              <a:latin typeface="Arial" pitchFamily="34" charset="0"/>
              <a:cs typeface="Arial" pitchFamily="34" charset="0"/>
            </a:endParaRPr>
          </a:p>
        </p:txBody>
      </p:sp>
      <p:sp>
        <p:nvSpPr>
          <p:cNvPr id="6147" name="Oval 6"/>
          <p:cNvSpPr>
            <a:spLocks noChangeArrowheads="1"/>
          </p:cNvSpPr>
          <p:nvPr/>
        </p:nvSpPr>
        <p:spPr bwMode="auto">
          <a:xfrm>
            <a:off x="5562600" y="914400"/>
            <a:ext cx="3384550" cy="865188"/>
          </a:xfrm>
          <a:prstGeom prst="ellipse">
            <a:avLst/>
          </a:prstGeom>
          <a:solidFill>
            <a:schemeClr val="accent1"/>
          </a:solidFill>
          <a:ln w="9525">
            <a:solidFill>
              <a:schemeClr val="tx1"/>
            </a:solidFill>
            <a:round/>
            <a:headEnd/>
            <a:tailEnd/>
          </a:ln>
        </p:spPr>
        <p:txBody>
          <a:bodyPr wrap="none" anchor="ctr"/>
          <a:lstStyle/>
          <a:p>
            <a:pPr algn="ctr"/>
            <a:r>
              <a:rPr lang="fa-IR" sz="4000" b="1" dirty="0" smtClean="0">
                <a:solidFill>
                  <a:schemeClr val="bg1"/>
                </a:solidFill>
              </a:rPr>
              <a:t>مبانی ممیزی</a:t>
            </a:r>
            <a:endParaRPr lang="en-US" sz="4000" b="1" dirty="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xfrm>
            <a:off x="457200" y="274638"/>
            <a:ext cx="8229600" cy="6178550"/>
          </a:xfrm>
        </p:spPr>
        <p:txBody>
          <a:bodyPr>
            <a:normAutofit/>
          </a:bodyPr>
          <a:lstStyle/>
          <a:p>
            <a:pPr rtl="1"/>
            <a:r>
              <a:rPr lang="fa-IR" sz="6600" b="1" i="1" dirty="0" smtClean="0">
                <a:solidFill>
                  <a:srgbClr val="FF0000"/>
                </a:solidFill>
              </a:rPr>
              <a:t>چرا به ممیزی نیاز داریم؟</a:t>
            </a:r>
            <a:br>
              <a:rPr lang="fa-IR" sz="6600" b="1" i="1" dirty="0" smtClean="0">
                <a:solidFill>
                  <a:srgbClr val="FF0000"/>
                </a:solidFill>
              </a:rPr>
            </a:br>
            <a:r>
              <a:rPr lang="fa-IR" sz="6600" b="1" i="1" dirty="0" smtClean="0">
                <a:solidFill>
                  <a:srgbClr val="FF0000"/>
                </a:solidFill>
              </a:rPr>
              <a:t/>
            </a:r>
            <a:br>
              <a:rPr lang="fa-IR" sz="6600" b="1" i="1" dirty="0" smtClean="0">
                <a:solidFill>
                  <a:srgbClr val="FF0000"/>
                </a:solidFill>
              </a:rPr>
            </a:br>
            <a:r>
              <a:rPr lang="fa-IR" sz="6000" b="1" i="1" dirty="0" smtClean="0">
                <a:solidFill>
                  <a:schemeClr val="tx1">
                    <a:lumMod val="95000"/>
                    <a:lumOff val="5000"/>
                  </a:schemeClr>
                </a:solidFill>
              </a:rPr>
              <a:t>اهمیت ممیزی در آزمایشگاه</a:t>
            </a:r>
            <a:r>
              <a:rPr lang="en-US" sz="6000" b="1" i="1" dirty="0" smtClean="0">
                <a:solidFill>
                  <a:schemeClr val="tx1">
                    <a:lumMod val="95000"/>
                    <a:lumOff val="5000"/>
                  </a:schemeClr>
                </a:solidFill>
              </a:rPr>
              <a:t/>
            </a:r>
            <a:br>
              <a:rPr lang="en-US" sz="6000" b="1" i="1" dirty="0" smtClean="0">
                <a:solidFill>
                  <a:schemeClr val="tx1">
                    <a:lumMod val="95000"/>
                    <a:lumOff val="5000"/>
                  </a:schemeClr>
                </a:solidFill>
              </a:rPr>
            </a:br>
            <a:endParaRPr lang="en-US" b="1" i="1" dirty="0" smtClean="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a:xfrm>
            <a:off x="457200" y="274638"/>
            <a:ext cx="8229600" cy="6178550"/>
          </a:xfrm>
        </p:spPr>
        <p:txBody>
          <a:bodyPr/>
          <a:lstStyle/>
          <a:p>
            <a:pPr rtl="1"/>
            <a:r>
              <a:rPr lang="fa-IR" sz="6600" b="1" i="1" dirty="0" smtClean="0">
                <a:solidFill>
                  <a:srgbClr val="FF0000"/>
                </a:solidFill>
              </a:rPr>
              <a:t>طراحی</a:t>
            </a:r>
            <a:br>
              <a:rPr lang="fa-IR" sz="6600" b="1" i="1" dirty="0" smtClean="0">
                <a:solidFill>
                  <a:srgbClr val="FF0000"/>
                </a:solidFill>
              </a:rPr>
            </a:br>
            <a:r>
              <a:rPr lang="fa-IR" sz="6600" b="1" i="1" dirty="0" smtClean="0">
                <a:solidFill>
                  <a:srgbClr val="FF0000"/>
                </a:solidFill>
              </a:rPr>
              <a:t>مستند</a:t>
            </a:r>
            <a:br>
              <a:rPr lang="fa-IR" sz="6600" b="1" i="1" dirty="0" smtClean="0">
                <a:solidFill>
                  <a:srgbClr val="FF0000"/>
                </a:solidFill>
              </a:rPr>
            </a:br>
            <a:r>
              <a:rPr lang="fa-IR" sz="6600" b="1" i="1" dirty="0" smtClean="0">
                <a:solidFill>
                  <a:srgbClr val="FF0000"/>
                </a:solidFill>
              </a:rPr>
              <a:t>جاری</a:t>
            </a:r>
            <a:br>
              <a:rPr lang="fa-IR" sz="6600" b="1" i="1" dirty="0" smtClean="0">
                <a:solidFill>
                  <a:srgbClr val="FF0000"/>
                </a:solidFill>
              </a:rPr>
            </a:br>
            <a:r>
              <a:rPr lang="fa-IR" sz="6600" b="1" i="1" dirty="0" smtClean="0">
                <a:solidFill>
                  <a:srgbClr val="FF0000"/>
                </a:solidFill>
              </a:rPr>
              <a:t>نگهداری</a:t>
            </a:r>
            <a:br>
              <a:rPr lang="fa-IR" sz="6600" b="1" i="1" dirty="0" smtClean="0">
                <a:solidFill>
                  <a:srgbClr val="FF0000"/>
                </a:solidFill>
              </a:rPr>
            </a:br>
            <a:r>
              <a:rPr lang="fa-IR" sz="6600" b="1" i="1" dirty="0" smtClean="0">
                <a:solidFill>
                  <a:srgbClr val="FF0000"/>
                </a:solidFill>
              </a:rPr>
              <a:t>بهبود</a:t>
            </a:r>
            <a:endParaRPr lang="en-US" b="1" i="1" dirty="0" smtClean="0">
              <a:solidFill>
                <a:schemeClr val="tx1">
                  <a:lumMod val="95000"/>
                  <a:lumOff val="5000"/>
                </a:schemeClr>
              </a:solidFill>
            </a:endParaRPr>
          </a:p>
        </p:txBody>
      </p:sp>
      <p:sp>
        <p:nvSpPr>
          <p:cNvPr id="3" name="Oval 2"/>
          <p:cNvSpPr/>
          <p:nvPr/>
        </p:nvSpPr>
        <p:spPr>
          <a:xfrm>
            <a:off x="533400" y="304800"/>
            <a:ext cx="2133600" cy="1905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4000" b="1" dirty="0" smtClean="0"/>
              <a:t>استقرار</a:t>
            </a:r>
            <a:endParaRPr lang="en-US" sz="4000" b="1" dirty="0"/>
          </a:p>
        </p:txBody>
      </p:sp>
      <p:cxnSp>
        <p:nvCxnSpPr>
          <p:cNvPr id="5" name="Straight Arrow Connector 4"/>
          <p:cNvCxnSpPr/>
          <p:nvPr/>
        </p:nvCxnSpPr>
        <p:spPr>
          <a:xfrm rot="10800000">
            <a:off x="2819400" y="1295400"/>
            <a:ext cx="6858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rot="10800000">
            <a:off x="2514600" y="1752600"/>
            <a:ext cx="1219200" cy="609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16200000" flipV="1">
            <a:off x="2133600" y="2209800"/>
            <a:ext cx="1447800" cy="1295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endCxn id="13" idx="6"/>
          </p:cNvCxnSpPr>
          <p:nvPr/>
        </p:nvCxnSpPr>
        <p:spPr>
          <a:xfrm rot="10800000">
            <a:off x="2514600" y="4267200"/>
            <a:ext cx="914400" cy="2301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5562600" y="4495800"/>
            <a:ext cx="1295400" cy="914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0" y="3505200"/>
            <a:ext cx="2514600" cy="1524000"/>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5400" b="1" dirty="0" smtClean="0">
                <a:solidFill>
                  <a:schemeClr val="tx1">
                    <a:lumMod val="95000"/>
                    <a:lumOff val="5000"/>
                  </a:schemeClr>
                </a:solidFill>
              </a:rPr>
              <a:t>ممیزی</a:t>
            </a:r>
            <a:endParaRPr lang="en-US" sz="5400" b="1" dirty="0">
              <a:solidFill>
                <a:schemeClr val="tx1">
                  <a:lumMod val="95000"/>
                  <a:lumOff val="5000"/>
                </a:schemeClr>
              </a:solidFill>
            </a:endParaRPr>
          </a:p>
        </p:txBody>
      </p:sp>
      <p:sp>
        <p:nvSpPr>
          <p:cNvPr id="16" name="Oval 15"/>
          <p:cNvSpPr/>
          <p:nvPr/>
        </p:nvSpPr>
        <p:spPr>
          <a:xfrm>
            <a:off x="6629400" y="2819400"/>
            <a:ext cx="2133600" cy="1905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4000" b="1" dirty="0" smtClean="0"/>
              <a:t>اهداف</a:t>
            </a:r>
            <a:endParaRPr lang="en-US" sz="40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126162"/>
          </a:xfrm>
        </p:spPr>
        <p:txBody>
          <a:bodyPr>
            <a:normAutofit/>
          </a:bodyPr>
          <a:lstStyle/>
          <a:p>
            <a:r>
              <a:rPr lang="ar-SA" sz="7200" b="1" dirty="0" smtClean="0"/>
              <a:t>مميزي‌هاي داخلي</a:t>
            </a:r>
            <a:r>
              <a:rPr lang="fa-IR" sz="7200" b="1" dirty="0" smtClean="0"/>
              <a:t> </a:t>
            </a:r>
            <a:r>
              <a:rPr lang="fa-IR" b="1" dirty="0" smtClean="0"/>
              <a:t/>
            </a:r>
            <a:br>
              <a:rPr lang="fa-IR" b="1" dirty="0" smtClean="0"/>
            </a:br>
            <a:r>
              <a:rPr lang="ar-SA" b="1" dirty="0" smtClean="0"/>
              <a:t>به عنوان ابزار پايش و سنجش جهت </a:t>
            </a:r>
            <a:r>
              <a:rPr lang="ar-SA" b="1" dirty="0" smtClean="0">
                <a:solidFill>
                  <a:srgbClr val="990000"/>
                </a:solidFill>
              </a:rPr>
              <a:t>آگاهي مديريت از "عملكرد سيستم "</a:t>
            </a:r>
            <a:r>
              <a:rPr lang="ar-SA" b="1" dirty="0" smtClean="0"/>
              <a:t> </a:t>
            </a:r>
            <a:r>
              <a:rPr lang="fa-IR" b="1" dirty="0" smtClean="0"/>
              <a:t>است.</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a:xfrm>
            <a:off x="468313" y="260350"/>
            <a:ext cx="5627687" cy="6107113"/>
          </a:xfrm>
        </p:spPr>
        <p:txBody>
          <a:bodyPr/>
          <a:lstStyle/>
          <a:p>
            <a:pPr algn="r" eaLnBrk="1" hangingPunct="1"/>
            <a:r>
              <a:rPr lang="fa-IR" sz="6000" b="1" i="1" smtClean="0">
                <a:solidFill>
                  <a:schemeClr val="tx1"/>
                </a:solidFill>
              </a:rPr>
              <a:t>پس</a:t>
            </a:r>
            <a:br>
              <a:rPr lang="fa-IR" sz="6000" b="1" i="1" smtClean="0">
                <a:solidFill>
                  <a:schemeClr val="tx1"/>
                </a:solidFill>
              </a:rPr>
            </a:br>
            <a:r>
              <a:rPr lang="fa-IR" sz="6000" b="1" i="1" smtClean="0">
                <a:solidFill>
                  <a:schemeClr val="tx1"/>
                </a:solidFill>
              </a:rPr>
              <a:t/>
            </a:r>
            <a:br>
              <a:rPr lang="fa-IR" sz="6000" b="1" i="1" smtClean="0">
                <a:solidFill>
                  <a:schemeClr val="tx1"/>
                </a:solidFill>
              </a:rPr>
            </a:br>
            <a:r>
              <a:rPr lang="fa-IR" sz="6000" b="1" i="1" smtClean="0">
                <a:solidFill>
                  <a:schemeClr val="tx1"/>
                </a:solidFill>
              </a:rPr>
              <a:t>ممیزی</a:t>
            </a:r>
            <a:br>
              <a:rPr lang="fa-IR" sz="6000" b="1" i="1" smtClean="0">
                <a:solidFill>
                  <a:schemeClr val="tx1"/>
                </a:solidFill>
              </a:rPr>
            </a:br>
            <a:r>
              <a:rPr lang="fa-IR" sz="6000" b="1" i="1" smtClean="0">
                <a:solidFill>
                  <a:schemeClr val="tx1"/>
                </a:solidFill>
              </a:rPr>
              <a:t/>
            </a:r>
            <a:br>
              <a:rPr lang="fa-IR" sz="6000" b="1" i="1" smtClean="0">
                <a:solidFill>
                  <a:schemeClr val="tx1"/>
                </a:solidFill>
              </a:rPr>
            </a:br>
            <a:r>
              <a:rPr lang="fa-IR" sz="6000" b="1" i="1" smtClean="0">
                <a:solidFill>
                  <a:schemeClr val="tx1"/>
                </a:solidFill>
              </a:rPr>
              <a:t>برای</a:t>
            </a:r>
            <a:br>
              <a:rPr lang="fa-IR" sz="6000" b="1" i="1" smtClean="0">
                <a:solidFill>
                  <a:schemeClr val="tx1"/>
                </a:solidFill>
              </a:rPr>
            </a:br>
            <a:r>
              <a:rPr lang="fa-IR" smtClean="0"/>
              <a:t/>
            </a:r>
            <a:br>
              <a:rPr lang="fa-IR" smtClean="0"/>
            </a:br>
            <a:endParaRPr lang="en-US" smtClean="0"/>
          </a:p>
        </p:txBody>
      </p:sp>
      <p:sp>
        <p:nvSpPr>
          <p:cNvPr id="12291" name="Oval 5"/>
          <p:cNvSpPr>
            <a:spLocks noChangeArrowheads="1"/>
          </p:cNvSpPr>
          <p:nvPr/>
        </p:nvSpPr>
        <p:spPr bwMode="auto">
          <a:xfrm>
            <a:off x="304800" y="533400"/>
            <a:ext cx="2856428" cy="5011737"/>
          </a:xfrm>
          <a:prstGeom prst="ellipse">
            <a:avLst/>
          </a:prstGeom>
          <a:solidFill>
            <a:schemeClr val="accent1"/>
          </a:solidFill>
          <a:ln w="9525">
            <a:solidFill>
              <a:schemeClr val="tx1"/>
            </a:solidFill>
            <a:round/>
            <a:headEnd/>
            <a:tailEnd/>
          </a:ln>
        </p:spPr>
        <p:txBody>
          <a:bodyPr vert="eaVert" wrap="square" anchor="ctr">
            <a:spAutoFit/>
          </a:bodyPr>
          <a:lstStyle/>
          <a:p>
            <a:pPr algn="ctr"/>
            <a:r>
              <a:rPr lang="fa-IR" sz="6000" b="1" i="1" dirty="0">
                <a:solidFill>
                  <a:srgbClr val="FF0000"/>
                </a:solidFill>
              </a:rPr>
              <a:t>نگهداری </a:t>
            </a:r>
            <a:r>
              <a:rPr lang="fa-IR" sz="6000" b="1" i="1" dirty="0" smtClean="0">
                <a:solidFill>
                  <a:srgbClr val="FF0000"/>
                </a:solidFill>
              </a:rPr>
              <a:t>سیستم</a:t>
            </a:r>
            <a:endParaRPr lang="en-US" sz="6000" b="1" i="1" dirty="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457200" y="274638"/>
            <a:ext cx="8229600" cy="6583362"/>
          </a:xfrm>
        </p:spPr>
        <p:txBody>
          <a:bodyPr>
            <a:noAutofit/>
          </a:bodyPr>
          <a:lstStyle/>
          <a:p>
            <a:pPr rtl="1"/>
            <a:r>
              <a:rPr lang="fa-IR" sz="4800" b="1" i="1" dirty="0" smtClean="0">
                <a:solidFill>
                  <a:srgbClr val="FF0000"/>
                </a:solidFill>
              </a:rPr>
              <a:t>جایگاه ممیزی در </a:t>
            </a:r>
            <a:r>
              <a:rPr lang="en-US" sz="4800" b="1" i="1" dirty="0" smtClean="0">
                <a:solidFill>
                  <a:srgbClr val="FF0000"/>
                </a:solidFill>
              </a:rPr>
              <a:t>ISO 9001:2008</a:t>
            </a:r>
            <a:r>
              <a:rPr lang="fa-IR" sz="4800" b="1" i="1" dirty="0" smtClean="0">
                <a:solidFill>
                  <a:srgbClr val="FF0000"/>
                </a:solidFill>
              </a:rPr>
              <a:t/>
            </a:r>
            <a:br>
              <a:rPr lang="fa-IR" sz="4800" b="1" i="1" dirty="0" smtClean="0">
                <a:solidFill>
                  <a:srgbClr val="FF0000"/>
                </a:solidFill>
              </a:rPr>
            </a:br>
            <a:r>
              <a:rPr lang="fa-IR" sz="4800" dirty="0" smtClean="0"/>
              <a:t/>
            </a:r>
            <a:br>
              <a:rPr lang="fa-IR" sz="4800" dirty="0" smtClean="0"/>
            </a:br>
            <a:r>
              <a:rPr lang="fa-IR" sz="4800" b="1" i="1" dirty="0" smtClean="0">
                <a:solidFill>
                  <a:srgbClr val="A50021"/>
                </a:solidFill>
              </a:rPr>
              <a:t> ممیزی داخلی (8-2-2)</a:t>
            </a:r>
            <a:br>
              <a:rPr lang="fa-IR" sz="4800" b="1" i="1" dirty="0" smtClean="0">
                <a:solidFill>
                  <a:srgbClr val="A50021"/>
                </a:solidFill>
              </a:rPr>
            </a:br>
            <a:r>
              <a:rPr lang="fa-IR" sz="2400" b="1" i="1" dirty="0" smtClean="0">
                <a:solidFill>
                  <a:srgbClr val="A50021"/>
                </a:solidFill>
              </a:rPr>
              <a:t/>
            </a:r>
            <a:br>
              <a:rPr lang="fa-IR" sz="2400" b="1" i="1" dirty="0" smtClean="0">
                <a:solidFill>
                  <a:srgbClr val="A50021"/>
                </a:solidFill>
              </a:rPr>
            </a:br>
            <a:r>
              <a:rPr lang="fa-IR" sz="2400" dirty="0" smtClean="0"/>
              <a:t/>
            </a:r>
            <a:br>
              <a:rPr lang="fa-IR" sz="2400" dirty="0" smtClean="0"/>
            </a:br>
            <a:endParaRPr lang="en-US" sz="2400" dirty="0" smtClean="0"/>
          </a:p>
        </p:txBody>
      </p:sp>
      <p:sp>
        <p:nvSpPr>
          <p:cNvPr id="3" name="Oval 6"/>
          <p:cNvSpPr>
            <a:spLocks noChangeArrowheads="1"/>
          </p:cNvSpPr>
          <p:nvPr/>
        </p:nvSpPr>
        <p:spPr bwMode="auto">
          <a:xfrm>
            <a:off x="2667000" y="838200"/>
            <a:ext cx="3384550" cy="865188"/>
          </a:xfrm>
          <a:prstGeom prst="ellipse">
            <a:avLst/>
          </a:prstGeom>
          <a:solidFill>
            <a:schemeClr val="accent1"/>
          </a:solidFill>
          <a:ln w="9525">
            <a:solidFill>
              <a:schemeClr val="tx1"/>
            </a:solidFill>
            <a:round/>
            <a:headEnd/>
            <a:tailEnd/>
          </a:ln>
        </p:spPr>
        <p:txBody>
          <a:bodyPr wrap="none" anchor="ctr"/>
          <a:lstStyle/>
          <a:p>
            <a:pPr algn="ctr"/>
            <a:r>
              <a:rPr lang="fa-IR" sz="4000" b="1" dirty="0" smtClean="0">
                <a:solidFill>
                  <a:schemeClr val="bg1"/>
                </a:solidFill>
              </a:rPr>
              <a:t>جایگاه ممیزی</a:t>
            </a:r>
            <a:r>
              <a:rPr lang="fa-IR" sz="4000" b="1" dirty="0">
                <a:solidFill>
                  <a:schemeClr val="bg1"/>
                </a:solidFill>
              </a:rPr>
              <a:t>:</a:t>
            </a:r>
            <a:endParaRPr lang="en-US" sz="4000" b="1" dirty="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457200" y="274638"/>
            <a:ext cx="8229600" cy="6583362"/>
          </a:xfrm>
        </p:spPr>
        <p:txBody>
          <a:bodyPr>
            <a:normAutofit fontScale="90000"/>
          </a:bodyPr>
          <a:lstStyle/>
          <a:p>
            <a:pPr algn="r" rtl="1"/>
            <a:r>
              <a:rPr lang="fa-IR" b="1" i="1" dirty="0" smtClean="0">
                <a:solidFill>
                  <a:srgbClr val="FF0000"/>
                </a:solidFill>
              </a:rPr>
              <a:t/>
            </a:r>
            <a:br>
              <a:rPr lang="fa-IR" b="1" i="1" dirty="0" smtClean="0">
                <a:solidFill>
                  <a:srgbClr val="FF0000"/>
                </a:solidFill>
              </a:rPr>
            </a:br>
            <a:r>
              <a:rPr lang="fa-IR" b="1" i="1" dirty="0" smtClean="0">
                <a:solidFill>
                  <a:srgbClr val="FF0000"/>
                </a:solidFill>
              </a:rPr>
              <a:t/>
            </a:r>
            <a:br>
              <a:rPr lang="fa-IR" b="1" i="1" dirty="0" smtClean="0">
                <a:solidFill>
                  <a:srgbClr val="FF0000"/>
                </a:solidFill>
              </a:rPr>
            </a:br>
            <a:r>
              <a:rPr lang="fa-IR" b="1" i="1" dirty="0" smtClean="0">
                <a:solidFill>
                  <a:srgbClr val="FF0000"/>
                </a:solidFill>
              </a:rPr>
              <a:t/>
            </a:r>
            <a:br>
              <a:rPr lang="fa-IR" b="1" i="1" dirty="0" smtClean="0">
                <a:solidFill>
                  <a:srgbClr val="FF0000"/>
                </a:solidFill>
              </a:rPr>
            </a:br>
            <a:r>
              <a:rPr lang="fa-IR" b="1" i="1" dirty="0" smtClean="0">
                <a:solidFill>
                  <a:srgbClr val="FF0000"/>
                </a:solidFill>
              </a:rPr>
              <a:t>جایگاه ممیزی در </a:t>
            </a:r>
            <a:r>
              <a:rPr lang="en-US" b="1" i="1" dirty="0" smtClean="0">
                <a:solidFill>
                  <a:srgbClr val="FF0000"/>
                </a:solidFill>
              </a:rPr>
              <a:t>ISO 15189:2007</a:t>
            </a:r>
            <a:r>
              <a:rPr lang="fa-IR" b="1" i="1" dirty="0" smtClean="0">
                <a:solidFill>
                  <a:srgbClr val="FF0000"/>
                </a:solidFill>
              </a:rPr>
              <a:t/>
            </a:r>
            <a:br>
              <a:rPr lang="fa-IR" b="1" i="1" dirty="0" smtClean="0">
                <a:solidFill>
                  <a:srgbClr val="FF0000"/>
                </a:solidFill>
              </a:rPr>
            </a:br>
            <a:r>
              <a:rPr lang="fa-IR" sz="3100" b="1" dirty="0" smtClean="0"/>
              <a:t>4-14 مميزي هاي داخلي</a:t>
            </a:r>
            <a:br>
              <a:rPr lang="fa-IR" sz="3100" b="1" dirty="0" smtClean="0"/>
            </a:br>
            <a:r>
              <a:rPr lang="fa-IR" sz="3100" b="1" dirty="0" smtClean="0"/>
              <a:t>4-14-1  به منظور تصديق آنكه عمليات هم چنان سازگار با الزامات سيستم مديريت كيفيت مي باشد، مميزي هاي داخلي كليه عناصر سيستم اعم از فني و مديريتي بايد در فواصل زماني تعيين شده توسط خود سيستم انجام شود. مميزي داخلي بايد به طور پيش رونده اين عناصر را مورد توجه قرار دهد و بر حوزه هايي كه براي مراقبت بيمار اهميت حياتي دارد، تاكيد كند.</a:t>
            </a:r>
            <a:r>
              <a:rPr lang="en-US" sz="3100" b="1" i="1" dirty="0" smtClean="0">
                <a:solidFill>
                  <a:srgbClr val="A50021"/>
                </a:solidFill>
              </a:rPr>
              <a:t/>
            </a:r>
            <a:br>
              <a:rPr lang="en-US" sz="3100" b="1" i="1" dirty="0" smtClean="0">
                <a:solidFill>
                  <a:srgbClr val="A50021"/>
                </a:solidFill>
              </a:rPr>
            </a:br>
            <a:r>
              <a:rPr lang="fa-IR" sz="2000" b="1" i="1" dirty="0" smtClean="0">
                <a:solidFill>
                  <a:srgbClr val="FF0000"/>
                </a:solidFill>
              </a:rPr>
              <a:t/>
            </a:r>
            <a:br>
              <a:rPr lang="fa-IR" sz="2000" b="1" i="1" dirty="0" smtClean="0">
                <a:solidFill>
                  <a:srgbClr val="FF0000"/>
                </a:solidFill>
              </a:rPr>
            </a:br>
            <a:r>
              <a:rPr lang="fa-IR" dirty="0" smtClean="0"/>
              <a:t/>
            </a:r>
            <a:br>
              <a:rPr lang="fa-IR" dirty="0" smtClean="0"/>
            </a:br>
            <a:r>
              <a:rPr lang="fa-IR" dirty="0" smtClean="0"/>
              <a:t/>
            </a:r>
            <a:br>
              <a:rPr lang="fa-IR" dirty="0" smtClean="0"/>
            </a:br>
            <a:endParaRPr lang="en-US" dirty="0" smtClean="0"/>
          </a:p>
        </p:txBody>
      </p:sp>
      <p:sp>
        <p:nvSpPr>
          <p:cNvPr id="3" name="Oval 6"/>
          <p:cNvSpPr>
            <a:spLocks noChangeArrowheads="1"/>
          </p:cNvSpPr>
          <p:nvPr/>
        </p:nvSpPr>
        <p:spPr bwMode="auto">
          <a:xfrm>
            <a:off x="5759450" y="304800"/>
            <a:ext cx="3384550" cy="865188"/>
          </a:xfrm>
          <a:prstGeom prst="ellipse">
            <a:avLst/>
          </a:prstGeom>
          <a:solidFill>
            <a:schemeClr val="accent1"/>
          </a:solidFill>
          <a:ln w="9525">
            <a:solidFill>
              <a:schemeClr val="tx1"/>
            </a:solidFill>
            <a:round/>
            <a:headEnd/>
            <a:tailEnd/>
          </a:ln>
        </p:spPr>
        <p:txBody>
          <a:bodyPr wrap="none" anchor="ctr"/>
          <a:lstStyle/>
          <a:p>
            <a:pPr algn="ctr"/>
            <a:r>
              <a:rPr lang="fa-IR" sz="4000" b="1" dirty="0" smtClean="0">
                <a:solidFill>
                  <a:schemeClr val="bg1"/>
                </a:solidFill>
              </a:rPr>
              <a:t>جایگاه ممیزی</a:t>
            </a:r>
            <a:r>
              <a:rPr lang="fa-IR" sz="4000" b="1" dirty="0">
                <a:solidFill>
                  <a:schemeClr val="bg1"/>
                </a:solidFill>
              </a:rPr>
              <a:t>:</a:t>
            </a:r>
            <a:endParaRPr lang="en-US" sz="4000" b="1" dirty="0">
              <a:solidFill>
                <a:schemeClr val="bg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202362"/>
          </a:xfrm>
        </p:spPr>
        <p:txBody>
          <a:bodyPr>
            <a:noAutofit/>
          </a:bodyPr>
          <a:lstStyle/>
          <a:p>
            <a:pPr algn="just" rtl="1"/>
            <a:r>
              <a:rPr lang="fa-IR" sz="3200" b="1" dirty="0" smtClean="0"/>
              <a:t>4-14-2  مميزي ها بايد توسط مدير كيفيت يا كاركنان واجد شرايط منتخب وي، به طور رسمي برنامه ريزي،سازمان دهي و انجام شوند. كاركنان نبايد فعاليت هاي خود را مميزي كنند. روش هاي اجرايي براي مميزي هاي داخلي بايد تعريف شده و مستند باشند و شامل انواع مميزي، تعداد انجام آنها، روشهاي كار ومدارك مورد نياز باشند. در صورت ملاحظة كمبودها يا فرصت هاي بهبود آزمايشگاه بايد اقدامات پيشگيرانه يا اصلاحي مناسب را در محدودة زماني مورد توافق مستند كند و به اجرا در آورد. عناصر اصلي سيستم مديريت كيفيت به طور معمول بهتر است هر دوازده ماه يك بار مورد مميزي داخلي قرار گيرند.</a:t>
            </a:r>
            <a:endParaRPr lang="en-US" sz="3200" b="1"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457200" y="274638"/>
            <a:ext cx="8229600" cy="6583362"/>
          </a:xfrm>
        </p:spPr>
        <p:txBody>
          <a:bodyPr/>
          <a:lstStyle/>
          <a:p>
            <a:pPr rtl="1" eaLnBrk="1" hangingPunct="1"/>
            <a:r>
              <a:rPr lang="fa-IR" b="1" i="1" dirty="0" smtClean="0">
                <a:solidFill>
                  <a:srgbClr val="FF0000"/>
                </a:solidFill>
              </a:rPr>
              <a:t>جایگاه ممیزی در</a:t>
            </a:r>
            <a:br>
              <a:rPr lang="fa-IR" b="1" i="1" dirty="0" smtClean="0">
                <a:solidFill>
                  <a:srgbClr val="FF0000"/>
                </a:solidFill>
              </a:rPr>
            </a:br>
            <a:r>
              <a:rPr lang="fa-IR" b="1" i="1" dirty="0" smtClean="0">
                <a:solidFill>
                  <a:srgbClr val="FF0000"/>
                </a:solidFill>
              </a:rPr>
              <a:t> الزامات اداره کل آزمایشگاه مرجع سلامت</a:t>
            </a:r>
            <a:br>
              <a:rPr lang="fa-IR" b="1" i="1" dirty="0" smtClean="0">
                <a:solidFill>
                  <a:srgbClr val="FF0000"/>
                </a:solidFill>
              </a:rPr>
            </a:br>
            <a:r>
              <a:rPr lang="fa-IR" b="1" i="1" dirty="0" smtClean="0">
                <a:solidFill>
                  <a:srgbClr val="FF0000"/>
                </a:solidFill>
              </a:rPr>
              <a:t/>
            </a:r>
            <a:br>
              <a:rPr lang="fa-IR" b="1" i="1" dirty="0" smtClean="0">
                <a:solidFill>
                  <a:srgbClr val="FF0000"/>
                </a:solidFill>
              </a:rPr>
            </a:br>
            <a:r>
              <a:rPr lang="fa-IR" b="1" i="1" dirty="0" smtClean="0">
                <a:solidFill>
                  <a:srgbClr val="FF0000"/>
                </a:solidFill>
              </a:rPr>
              <a:t>هیچ الزامی ذکر نشده است.</a:t>
            </a:r>
            <a:r>
              <a:rPr lang="fa-IR" dirty="0" smtClean="0"/>
              <a:t/>
            </a:r>
            <a:br>
              <a:rPr lang="fa-IR" dirty="0" smtClean="0"/>
            </a:br>
            <a:r>
              <a:rPr lang="fa-IR" dirty="0" smtClean="0"/>
              <a:t/>
            </a:r>
            <a:br>
              <a:rPr lang="fa-IR" dirty="0" smtClean="0"/>
            </a:br>
            <a:endParaRPr lang="en-US" dirty="0" smtClean="0"/>
          </a:p>
        </p:txBody>
      </p:sp>
      <p:sp>
        <p:nvSpPr>
          <p:cNvPr id="3" name="Oval 6"/>
          <p:cNvSpPr>
            <a:spLocks noChangeArrowheads="1"/>
          </p:cNvSpPr>
          <p:nvPr/>
        </p:nvSpPr>
        <p:spPr bwMode="auto">
          <a:xfrm>
            <a:off x="5759450" y="0"/>
            <a:ext cx="3384550" cy="865188"/>
          </a:xfrm>
          <a:prstGeom prst="ellipse">
            <a:avLst/>
          </a:prstGeom>
          <a:solidFill>
            <a:schemeClr val="accent1"/>
          </a:solidFill>
          <a:ln w="9525">
            <a:solidFill>
              <a:schemeClr val="tx1"/>
            </a:solidFill>
            <a:round/>
            <a:headEnd/>
            <a:tailEnd/>
          </a:ln>
        </p:spPr>
        <p:txBody>
          <a:bodyPr wrap="none" anchor="ctr"/>
          <a:lstStyle/>
          <a:p>
            <a:pPr algn="ctr"/>
            <a:r>
              <a:rPr lang="fa-IR" sz="4000" b="1" dirty="0" smtClean="0">
                <a:solidFill>
                  <a:schemeClr val="bg1"/>
                </a:solidFill>
              </a:rPr>
              <a:t>جایگاه ممیزی</a:t>
            </a:r>
            <a:r>
              <a:rPr lang="fa-IR" sz="4000" b="1" dirty="0">
                <a:solidFill>
                  <a:schemeClr val="bg1"/>
                </a:solidFill>
              </a:rPr>
              <a:t>:</a:t>
            </a:r>
            <a:endParaRPr lang="en-US" sz="4000" b="1" dirty="0">
              <a:solidFill>
                <a:schemeClr val="bg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457200" y="274638"/>
          <a:ext cx="8229600" cy="6278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457200" y="1981200"/>
            <a:ext cx="7467600" cy="4419600"/>
          </a:xfrm>
        </p:spPr>
        <p:txBody>
          <a:bodyPr anchor="t" anchorCtr="0">
            <a:normAutofit fontScale="90000"/>
          </a:bodyPr>
          <a:lstStyle/>
          <a:p>
            <a:pPr algn="r" rtl="1"/>
            <a:r>
              <a:rPr lang="fa-IR" sz="3200" b="1" i="1" dirty="0" smtClean="0">
                <a:solidFill>
                  <a:schemeClr val="tx1">
                    <a:lumMod val="95000"/>
                    <a:lumOff val="5000"/>
                  </a:schemeClr>
                </a:solidFill>
                <a:latin typeface="Arial" pitchFamily="34" charset="0"/>
                <a:cs typeface="Arial" pitchFamily="34" charset="0"/>
              </a:rPr>
              <a:t> </a:t>
            </a:r>
            <a:r>
              <a:rPr lang="fa-IR" sz="3200" b="1" i="1" dirty="0" smtClean="0">
                <a:solidFill>
                  <a:srgbClr val="FF0000"/>
                </a:solidFill>
                <a:latin typeface="Arial" pitchFamily="34" charset="0"/>
                <a:cs typeface="Arial" pitchFamily="34" charset="0"/>
              </a:rPr>
              <a:t>1- </a:t>
            </a:r>
            <a:r>
              <a:rPr lang="fa-IR" sz="3600" b="1" i="1" dirty="0" smtClean="0">
                <a:solidFill>
                  <a:srgbClr val="FF0000"/>
                </a:solidFill>
                <a:latin typeface="Arial" pitchFamily="34" charset="0"/>
                <a:cs typeface="Arial" pitchFamily="34" charset="0"/>
              </a:rPr>
              <a:t>تعریف ممیزی</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2- تعاریف و واژگان</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3- اهمیت و جایگاه ممیزی در فعالیت های آزمایشگاه</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4-اهداف ممیزی </a:t>
            </a:r>
            <a:r>
              <a:rPr lang="fa-IR" sz="3600" b="1" i="1" dirty="0" smtClean="0">
                <a:solidFill>
                  <a:schemeClr val="tx1">
                    <a:lumMod val="95000"/>
                    <a:lumOff val="5000"/>
                  </a:schemeClr>
                </a:solidFill>
                <a:latin typeface="Arial" pitchFamily="34" charset="0"/>
                <a:cs typeface="Arial" pitchFamily="34" charset="0"/>
              </a:rPr>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5- انواع ممیزی</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6- دامنه ممیزی</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7- معیار ممیزی</a:t>
            </a:r>
            <a:endParaRPr lang="en-US" sz="3200" b="1" i="1" dirty="0" smtClean="0">
              <a:solidFill>
                <a:schemeClr val="tx1">
                  <a:lumMod val="95000"/>
                  <a:lumOff val="5000"/>
                </a:schemeClr>
              </a:solidFill>
              <a:latin typeface="Arial" pitchFamily="34" charset="0"/>
              <a:cs typeface="Arial" pitchFamily="34" charset="0"/>
            </a:endParaRPr>
          </a:p>
        </p:txBody>
      </p:sp>
      <p:sp>
        <p:nvSpPr>
          <p:cNvPr id="6147" name="Oval 6"/>
          <p:cNvSpPr>
            <a:spLocks noChangeArrowheads="1"/>
          </p:cNvSpPr>
          <p:nvPr/>
        </p:nvSpPr>
        <p:spPr bwMode="auto">
          <a:xfrm>
            <a:off x="5562600" y="914400"/>
            <a:ext cx="3384550" cy="865188"/>
          </a:xfrm>
          <a:prstGeom prst="ellipse">
            <a:avLst/>
          </a:prstGeom>
          <a:solidFill>
            <a:schemeClr val="accent1"/>
          </a:solidFill>
          <a:ln w="9525">
            <a:solidFill>
              <a:schemeClr val="tx1"/>
            </a:solidFill>
            <a:round/>
            <a:headEnd/>
            <a:tailEnd/>
          </a:ln>
        </p:spPr>
        <p:txBody>
          <a:bodyPr wrap="none" anchor="ctr"/>
          <a:lstStyle/>
          <a:p>
            <a:pPr algn="ctr"/>
            <a:r>
              <a:rPr lang="fa-IR" sz="4000" b="1" dirty="0" smtClean="0">
                <a:solidFill>
                  <a:schemeClr val="bg1"/>
                </a:solidFill>
              </a:rPr>
              <a:t>مبانی ممیزی</a:t>
            </a:r>
            <a:endParaRPr lang="en-US" sz="4000" b="1" dirty="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76200" y="941388"/>
            <a:ext cx="8915400" cy="4879797"/>
          </a:xfrm>
          <a:prstGeom prst="rect">
            <a:avLst/>
          </a:prstGeom>
          <a:noFill/>
          <a:ln w="9525">
            <a:noFill/>
            <a:miter lim="800000"/>
            <a:headEnd/>
            <a:tailEnd/>
          </a:ln>
        </p:spPr>
        <p:txBody>
          <a:bodyPr>
            <a:spAutoFit/>
          </a:bodyPr>
          <a:lstStyle/>
          <a:p>
            <a:pPr marL="476250" indent="-476250" algn="just" rtl="1" eaLnBrk="0" hangingPunct="0">
              <a:lnSpc>
                <a:spcPct val="135000"/>
              </a:lnSpc>
              <a:spcBef>
                <a:spcPct val="35000"/>
              </a:spcBef>
              <a:buFontTx/>
              <a:buBlip>
                <a:blip r:embed="rId3"/>
              </a:buBlip>
              <a:tabLst>
                <a:tab pos="476250" algn="l"/>
              </a:tabLst>
            </a:pPr>
            <a:r>
              <a:rPr lang="ar-SA" sz="3400" b="1" dirty="0">
                <a:solidFill>
                  <a:schemeClr val="tx2"/>
                </a:solidFill>
                <a:latin typeface="Times New Roman" pitchFamily="18" charset="0"/>
              </a:rPr>
              <a:t>تعيين </a:t>
            </a:r>
            <a:r>
              <a:rPr lang="fa-IR" sz="3400" b="1" dirty="0" smtClean="0">
                <a:solidFill>
                  <a:schemeClr val="tx2"/>
                </a:solidFill>
                <a:latin typeface="Times New Roman" pitchFamily="18" charset="0"/>
              </a:rPr>
              <a:t>انطباق</a:t>
            </a:r>
            <a:r>
              <a:rPr lang="ar-SA" sz="3400" b="1" dirty="0" smtClean="0">
                <a:solidFill>
                  <a:schemeClr val="tx2"/>
                </a:solidFill>
                <a:latin typeface="Times New Roman" pitchFamily="18" charset="0"/>
              </a:rPr>
              <a:t> </a:t>
            </a:r>
            <a:r>
              <a:rPr lang="ar-SA" sz="3400" b="1" dirty="0">
                <a:solidFill>
                  <a:schemeClr val="tx2"/>
                </a:solidFill>
                <a:latin typeface="Times New Roman" pitchFamily="18" charset="0"/>
              </a:rPr>
              <a:t>يا عدم </a:t>
            </a:r>
            <a:r>
              <a:rPr lang="fa-IR" sz="3400" b="1" dirty="0" smtClean="0">
                <a:solidFill>
                  <a:schemeClr val="tx2"/>
                </a:solidFill>
                <a:latin typeface="Times New Roman" pitchFamily="18" charset="0"/>
              </a:rPr>
              <a:t>انطباق</a:t>
            </a:r>
            <a:r>
              <a:rPr lang="ar-SA" sz="3400" b="1" dirty="0" smtClean="0">
                <a:solidFill>
                  <a:schemeClr val="tx2"/>
                </a:solidFill>
                <a:latin typeface="Times New Roman" pitchFamily="18" charset="0"/>
              </a:rPr>
              <a:t> </a:t>
            </a:r>
            <a:r>
              <a:rPr lang="ar-SA" sz="3400" b="1" dirty="0">
                <a:solidFill>
                  <a:schemeClr val="tx2"/>
                </a:solidFill>
                <a:latin typeface="Times New Roman" pitchFamily="18" charset="0"/>
              </a:rPr>
              <a:t>فعاليت ها در </a:t>
            </a:r>
            <a:r>
              <a:rPr lang="fa-IR" sz="3400" b="1" dirty="0" smtClean="0">
                <a:solidFill>
                  <a:schemeClr val="tx2"/>
                </a:solidFill>
                <a:latin typeface="Times New Roman" pitchFamily="18" charset="0"/>
              </a:rPr>
              <a:t>آزمایشگاه</a:t>
            </a:r>
            <a:r>
              <a:rPr lang="ar-SA" sz="3400" b="1" dirty="0" smtClean="0">
                <a:solidFill>
                  <a:schemeClr val="tx2"/>
                </a:solidFill>
                <a:latin typeface="Times New Roman" pitchFamily="18" charset="0"/>
              </a:rPr>
              <a:t> </a:t>
            </a:r>
            <a:r>
              <a:rPr lang="ar-SA" sz="3400" b="1" dirty="0">
                <a:solidFill>
                  <a:schemeClr val="tx2"/>
                </a:solidFill>
                <a:latin typeface="Times New Roman" pitchFamily="18" charset="0"/>
              </a:rPr>
              <a:t>با ويژگي هاي مشخص و تعيين شده</a:t>
            </a:r>
          </a:p>
          <a:p>
            <a:pPr marL="476250" indent="-476250" algn="just" rtl="1" eaLnBrk="0" hangingPunct="0">
              <a:lnSpc>
                <a:spcPct val="135000"/>
              </a:lnSpc>
              <a:spcBef>
                <a:spcPct val="35000"/>
              </a:spcBef>
              <a:buFontTx/>
              <a:buBlip>
                <a:blip r:embed="rId3"/>
              </a:buBlip>
              <a:tabLst>
                <a:tab pos="476250" algn="l"/>
              </a:tabLst>
            </a:pPr>
            <a:r>
              <a:rPr lang="ar-SA" sz="3400" b="1" dirty="0">
                <a:solidFill>
                  <a:schemeClr val="tx2"/>
                </a:solidFill>
                <a:latin typeface="Times New Roman" pitchFamily="18" charset="0"/>
              </a:rPr>
              <a:t>تعيين ميزان اثربخشي فعاليت هاي </a:t>
            </a:r>
            <a:r>
              <a:rPr lang="ar-SA" sz="3400" b="1" dirty="0" smtClean="0">
                <a:solidFill>
                  <a:schemeClr val="tx2"/>
                </a:solidFill>
                <a:latin typeface="Times New Roman" pitchFamily="18" charset="0"/>
              </a:rPr>
              <a:t>برنام</a:t>
            </a:r>
            <a:r>
              <a:rPr lang="fa-IR" sz="3400" b="1" dirty="0" smtClean="0">
                <a:solidFill>
                  <a:schemeClr val="tx2"/>
                </a:solidFill>
                <a:latin typeface="Times New Roman" pitchFamily="18" charset="0"/>
              </a:rPr>
              <a:t>ه </a:t>
            </a:r>
            <a:r>
              <a:rPr lang="ar-SA" sz="3400" b="1" dirty="0" smtClean="0">
                <a:solidFill>
                  <a:schemeClr val="tx2"/>
                </a:solidFill>
                <a:latin typeface="Times New Roman" pitchFamily="18" charset="0"/>
              </a:rPr>
              <a:t>ريزي </a:t>
            </a:r>
            <a:r>
              <a:rPr lang="ar-SA" sz="3400" b="1" dirty="0">
                <a:solidFill>
                  <a:schemeClr val="tx2"/>
                </a:solidFill>
                <a:latin typeface="Times New Roman" pitchFamily="18" charset="0"/>
              </a:rPr>
              <a:t>و اجرا شده </a:t>
            </a:r>
            <a:r>
              <a:rPr lang="fa-IR" sz="3400" b="1" dirty="0" smtClean="0">
                <a:solidFill>
                  <a:schemeClr val="tx2"/>
                </a:solidFill>
                <a:latin typeface="Times New Roman" pitchFamily="18" charset="0"/>
              </a:rPr>
              <a:t>در آزمایشگاه</a:t>
            </a:r>
            <a:endParaRPr lang="ar-SA" sz="3400" b="1" dirty="0">
              <a:solidFill>
                <a:schemeClr val="tx2"/>
              </a:solidFill>
              <a:latin typeface="Times New Roman" pitchFamily="18" charset="0"/>
            </a:endParaRPr>
          </a:p>
          <a:p>
            <a:pPr marL="476250" indent="-476250" algn="just" rtl="1" eaLnBrk="0" hangingPunct="0">
              <a:lnSpc>
                <a:spcPct val="135000"/>
              </a:lnSpc>
              <a:spcBef>
                <a:spcPct val="35000"/>
              </a:spcBef>
              <a:buFontTx/>
              <a:buBlip>
                <a:blip r:embed="rId3"/>
              </a:buBlip>
              <a:tabLst>
                <a:tab pos="476250" algn="l"/>
              </a:tabLst>
            </a:pPr>
            <a:r>
              <a:rPr lang="en-US" sz="3400" b="1" dirty="0">
                <a:solidFill>
                  <a:schemeClr val="tx2"/>
                </a:solidFill>
                <a:latin typeface="Times New Roman" pitchFamily="18" charset="0"/>
              </a:rPr>
              <a:t> </a:t>
            </a:r>
            <a:r>
              <a:rPr lang="ar-SA" sz="3400" b="1" dirty="0">
                <a:solidFill>
                  <a:schemeClr val="tx2"/>
                </a:solidFill>
                <a:latin typeface="Times New Roman" pitchFamily="18" charset="0"/>
              </a:rPr>
              <a:t>فراهم آوردن فرصت براي بهبود </a:t>
            </a:r>
          </a:p>
          <a:p>
            <a:pPr marL="476250" indent="-476250" algn="just" rtl="1" eaLnBrk="0" hangingPunct="0">
              <a:lnSpc>
                <a:spcPct val="135000"/>
              </a:lnSpc>
              <a:spcBef>
                <a:spcPct val="35000"/>
              </a:spcBef>
              <a:buFontTx/>
              <a:buBlip>
                <a:blip r:embed="rId3"/>
              </a:buBlip>
              <a:tabLst>
                <a:tab pos="476250" algn="l"/>
              </a:tabLst>
            </a:pPr>
            <a:r>
              <a:rPr lang="ar-SA" sz="3400" b="1" dirty="0">
                <a:solidFill>
                  <a:schemeClr val="tx2"/>
                </a:solidFill>
                <a:latin typeface="Times New Roman" pitchFamily="18" charset="0"/>
              </a:rPr>
              <a:t>برآورده ساختن خواسته هاي قانوني</a:t>
            </a:r>
          </a:p>
        </p:txBody>
      </p:sp>
      <p:sp>
        <p:nvSpPr>
          <p:cNvPr id="7171" name="Rectangle 3"/>
          <p:cNvSpPr>
            <a:spLocks noChangeArrowheads="1"/>
          </p:cNvSpPr>
          <p:nvPr/>
        </p:nvSpPr>
        <p:spPr bwMode="auto">
          <a:xfrm>
            <a:off x="0" y="0"/>
            <a:ext cx="9123363" cy="787400"/>
          </a:xfrm>
          <a:prstGeom prst="rect">
            <a:avLst/>
          </a:prstGeom>
          <a:gradFill rotWithShape="0">
            <a:gsLst>
              <a:gs pos="0">
                <a:srgbClr val="CCCCFF"/>
              </a:gs>
              <a:gs pos="17999">
                <a:srgbClr val="99CCFF"/>
              </a:gs>
              <a:gs pos="36000">
                <a:srgbClr val="9966FF"/>
              </a:gs>
              <a:gs pos="61000">
                <a:srgbClr val="CC99FF"/>
              </a:gs>
              <a:gs pos="82001">
                <a:srgbClr val="99CCFF"/>
              </a:gs>
              <a:gs pos="100000">
                <a:srgbClr val="CCCCFF"/>
              </a:gs>
            </a:gsLst>
            <a:lin ang="0" scaled="0"/>
          </a:gradFill>
          <a:ln w="9525">
            <a:solidFill>
              <a:srgbClr val="FF9999"/>
            </a:solidFill>
            <a:miter lim="800000"/>
            <a:headEnd/>
            <a:tailEnd/>
          </a:ln>
        </p:spPr>
        <p:txBody>
          <a:bodyPr anchor="ctr"/>
          <a:lstStyle/>
          <a:p>
            <a:pPr algn="ctr" rtl="1"/>
            <a:r>
              <a:rPr lang="ar-SA" sz="4000" b="1" dirty="0">
                <a:solidFill>
                  <a:schemeClr val="bg1"/>
                </a:solidFill>
                <a:latin typeface="Times New Roman" pitchFamily="18" charset="0"/>
                <a:cs typeface="Titr" pitchFamily="2" charset="-78"/>
              </a:rPr>
              <a:t>اهداف و انگيزه‌هاي مميزي</a:t>
            </a:r>
            <a:endParaRPr lang="en-US" sz="4000" b="1" dirty="0">
              <a:solidFill>
                <a:schemeClr val="bg1"/>
              </a:solidFill>
              <a:latin typeface="Times New Roman" pitchFamily="18" charset="0"/>
              <a:cs typeface="Titr" pitchFamily="2" charset="-7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76200" y="908050"/>
            <a:ext cx="8915400" cy="5533823"/>
          </a:xfrm>
          <a:prstGeom prst="rect">
            <a:avLst/>
          </a:prstGeom>
          <a:noFill/>
          <a:ln w="9525">
            <a:noFill/>
            <a:miter lim="800000"/>
            <a:headEnd/>
            <a:tailEnd/>
          </a:ln>
        </p:spPr>
        <p:txBody>
          <a:bodyPr>
            <a:spAutoFit/>
          </a:bodyPr>
          <a:lstStyle/>
          <a:p>
            <a:pPr algn="r" rtl="1">
              <a:buFont typeface="Wingdings" pitchFamily="2" charset="2"/>
              <a:buChar char="v"/>
            </a:pPr>
            <a:r>
              <a:rPr lang="fa-IR" sz="3400" b="1" dirty="0" smtClean="0">
                <a:solidFill>
                  <a:schemeClr val="tx2"/>
                </a:solidFill>
                <a:latin typeface="Times New Roman" pitchFamily="18" charset="0"/>
              </a:rPr>
              <a:t>  </a:t>
            </a:r>
            <a:r>
              <a:rPr lang="ar-SA" sz="3400" b="1" dirty="0" smtClean="0">
                <a:solidFill>
                  <a:schemeClr val="tx2"/>
                </a:solidFill>
                <a:latin typeface="Times New Roman" pitchFamily="18" charset="0"/>
              </a:rPr>
              <a:t>دريافت </a:t>
            </a:r>
            <a:r>
              <a:rPr lang="ar-SA" sz="3400" b="1" dirty="0">
                <a:solidFill>
                  <a:schemeClr val="tx2"/>
                </a:solidFill>
                <a:latin typeface="Times New Roman" pitchFamily="18" charset="0"/>
              </a:rPr>
              <a:t>گواهينامه </a:t>
            </a:r>
            <a:r>
              <a:rPr lang="fa-IR" sz="3400" b="1" dirty="0" smtClean="0">
                <a:solidFill>
                  <a:schemeClr val="tx2"/>
                </a:solidFill>
                <a:latin typeface="Times New Roman" pitchFamily="18" charset="0"/>
              </a:rPr>
              <a:t>های خواسته شده </a:t>
            </a:r>
            <a:r>
              <a:rPr lang="ar-SA" sz="3400" b="1" dirty="0" smtClean="0">
                <a:solidFill>
                  <a:schemeClr val="tx2"/>
                </a:solidFill>
                <a:latin typeface="Times New Roman" pitchFamily="18" charset="0"/>
              </a:rPr>
              <a:t>از </a:t>
            </a:r>
            <a:r>
              <a:rPr lang="ar-SA" sz="3400" b="1" dirty="0">
                <a:solidFill>
                  <a:schemeClr val="tx2"/>
                </a:solidFill>
                <a:latin typeface="Times New Roman" pitchFamily="18" charset="0"/>
              </a:rPr>
              <a:t>مراجع صدور </a:t>
            </a:r>
            <a:r>
              <a:rPr lang="fa-IR" sz="3400" b="1" dirty="0" smtClean="0">
                <a:solidFill>
                  <a:schemeClr val="tx2"/>
                </a:solidFill>
                <a:latin typeface="Times New Roman" pitchFamily="18" charset="0"/>
              </a:rPr>
              <a:t>گ</a:t>
            </a:r>
            <a:r>
              <a:rPr lang="ar-SA" sz="3400" b="1" dirty="0" smtClean="0">
                <a:solidFill>
                  <a:schemeClr val="tx2"/>
                </a:solidFill>
                <a:latin typeface="Times New Roman" pitchFamily="18" charset="0"/>
              </a:rPr>
              <a:t>واهينامه</a:t>
            </a:r>
            <a:r>
              <a:rPr lang="fa-IR" sz="3400" b="1" dirty="0" smtClean="0">
                <a:solidFill>
                  <a:schemeClr val="tx2"/>
                </a:solidFill>
                <a:latin typeface="Times New Roman" pitchFamily="18" charset="0"/>
              </a:rPr>
              <a:t> </a:t>
            </a:r>
            <a:r>
              <a:rPr lang="en-US" sz="3400" b="1" dirty="0" smtClean="0">
                <a:solidFill>
                  <a:schemeClr val="tx2"/>
                </a:solidFill>
                <a:latin typeface="Times New Roman" pitchFamily="18" charset="0"/>
              </a:rPr>
              <a:t>Certification Body)</a:t>
            </a:r>
            <a:r>
              <a:rPr lang="fa-IR" sz="3400" b="1" dirty="0" smtClean="0">
                <a:solidFill>
                  <a:schemeClr val="tx2"/>
                </a:solidFill>
                <a:latin typeface="Times New Roman" pitchFamily="18" charset="0"/>
              </a:rPr>
              <a:t>) یا اعتباربخش </a:t>
            </a:r>
            <a:r>
              <a:rPr lang="en-US" sz="3400" b="1" dirty="0" smtClean="0">
                <a:solidFill>
                  <a:schemeClr val="tx2"/>
                </a:solidFill>
                <a:latin typeface="Times New Roman" pitchFamily="18" charset="0"/>
              </a:rPr>
              <a:t> Accreditation Body</a:t>
            </a:r>
            <a:endParaRPr lang="ar-SA" sz="3400" b="1" dirty="0" smtClean="0">
              <a:solidFill>
                <a:schemeClr val="tx2"/>
              </a:solidFill>
              <a:latin typeface="Times New Roman" pitchFamily="18" charset="0"/>
            </a:endParaRPr>
          </a:p>
          <a:p>
            <a:pPr marL="476250" indent="-476250" algn="just" rtl="1" eaLnBrk="0" hangingPunct="0">
              <a:lnSpc>
                <a:spcPct val="130000"/>
              </a:lnSpc>
              <a:spcBef>
                <a:spcPct val="30000"/>
              </a:spcBef>
              <a:buFontTx/>
              <a:buBlip>
                <a:blip r:embed="rId3"/>
              </a:buBlip>
              <a:tabLst>
                <a:tab pos="476250" algn="l"/>
              </a:tabLst>
            </a:pPr>
            <a:r>
              <a:rPr lang="ar-SA" sz="3400" b="1" dirty="0" smtClean="0">
                <a:solidFill>
                  <a:schemeClr val="tx2"/>
                </a:solidFill>
                <a:latin typeface="Times New Roman" pitchFamily="18" charset="0"/>
              </a:rPr>
              <a:t>ارزيابي يك تأمين كننده قبل از انعقاد قرارداد</a:t>
            </a:r>
          </a:p>
          <a:p>
            <a:pPr marL="476250" indent="-476250" algn="just" rtl="1" eaLnBrk="0" hangingPunct="0">
              <a:lnSpc>
                <a:spcPct val="130000"/>
              </a:lnSpc>
              <a:spcBef>
                <a:spcPct val="30000"/>
              </a:spcBef>
              <a:buFontTx/>
              <a:buBlip>
                <a:blip r:embed="rId3"/>
              </a:buBlip>
              <a:tabLst>
                <a:tab pos="476250" algn="l"/>
              </a:tabLst>
            </a:pPr>
            <a:r>
              <a:rPr lang="ar-SA" sz="3400" b="1" dirty="0" smtClean="0">
                <a:solidFill>
                  <a:schemeClr val="tx2"/>
                </a:solidFill>
                <a:latin typeface="Times New Roman" pitchFamily="18" charset="0"/>
              </a:rPr>
              <a:t>ارزيابي </a:t>
            </a:r>
            <a:r>
              <a:rPr lang="ar-SA" sz="3400" b="1" dirty="0">
                <a:solidFill>
                  <a:schemeClr val="tx2"/>
                </a:solidFill>
                <a:latin typeface="Times New Roman" pitchFamily="18" charset="0"/>
              </a:rPr>
              <a:t>مستمر تأمين كننده با توجه به رابطه قراردادي و براي بررسي </a:t>
            </a:r>
            <a:r>
              <a:rPr lang="fa-IR" sz="3400" b="1" dirty="0" smtClean="0">
                <a:solidFill>
                  <a:schemeClr val="tx2"/>
                </a:solidFill>
                <a:latin typeface="Times New Roman" pitchFamily="18" charset="0"/>
              </a:rPr>
              <a:t>الزامات خواسته شده یک </a:t>
            </a:r>
            <a:r>
              <a:rPr lang="ar-SA" sz="3400" b="1" dirty="0" smtClean="0">
                <a:solidFill>
                  <a:schemeClr val="tx2"/>
                </a:solidFill>
                <a:latin typeface="Times New Roman" pitchFamily="18" charset="0"/>
              </a:rPr>
              <a:t>تأمين </a:t>
            </a:r>
            <a:r>
              <a:rPr lang="ar-SA" sz="3400" b="1" dirty="0">
                <a:solidFill>
                  <a:schemeClr val="tx2"/>
                </a:solidFill>
                <a:latin typeface="Times New Roman" pitchFamily="18" charset="0"/>
              </a:rPr>
              <a:t>كننده</a:t>
            </a:r>
          </a:p>
          <a:p>
            <a:pPr marL="476250" indent="-476250" algn="just" rtl="1" eaLnBrk="0" hangingPunct="0">
              <a:lnSpc>
                <a:spcPct val="130000"/>
              </a:lnSpc>
              <a:spcBef>
                <a:spcPct val="30000"/>
              </a:spcBef>
              <a:buFontTx/>
              <a:buBlip>
                <a:blip r:embed="rId3"/>
              </a:buBlip>
              <a:tabLst>
                <a:tab pos="476250" algn="l"/>
              </a:tabLst>
            </a:pPr>
            <a:r>
              <a:rPr lang="ar-SA" sz="3400" b="1" dirty="0" smtClean="0">
                <a:solidFill>
                  <a:schemeClr val="tx2"/>
                </a:solidFill>
                <a:latin typeface="Times New Roman" pitchFamily="18" charset="0"/>
              </a:rPr>
              <a:t>ارزيابي </a:t>
            </a:r>
            <a:r>
              <a:rPr lang="ar-SA" sz="3400" b="1" dirty="0">
                <a:solidFill>
                  <a:schemeClr val="tx2"/>
                </a:solidFill>
                <a:latin typeface="Times New Roman" pitchFamily="18" charset="0"/>
              </a:rPr>
              <a:t>يك سازمان بر اساس استانداردهاي خاص </a:t>
            </a:r>
            <a:r>
              <a:rPr lang="fa-IR" sz="3400" b="1" dirty="0" smtClean="0">
                <a:solidFill>
                  <a:schemeClr val="tx2"/>
                </a:solidFill>
                <a:latin typeface="Times New Roman" pitchFamily="18" charset="0"/>
              </a:rPr>
              <a:t>برای مقاصد خاص (تجاری یا قراردادی) </a:t>
            </a:r>
            <a:endParaRPr lang="ar-SA" sz="3400" dirty="0">
              <a:latin typeface="Times New Roman" pitchFamily="18" charset="0"/>
            </a:endParaRPr>
          </a:p>
        </p:txBody>
      </p:sp>
      <p:sp>
        <p:nvSpPr>
          <p:cNvPr id="8195" name="Rectangle 3"/>
          <p:cNvSpPr>
            <a:spLocks noChangeArrowheads="1"/>
          </p:cNvSpPr>
          <p:nvPr/>
        </p:nvSpPr>
        <p:spPr bwMode="auto">
          <a:xfrm>
            <a:off x="0" y="0"/>
            <a:ext cx="9123363" cy="787400"/>
          </a:xfrm>
          <a:prstGeom prst="rect">
            <a:avLst/>
          </a:prstGeom>
          <a:gradFill rotWithShape="0">
            <a:gsLst>
              <a:gs pos="0">
                <a:srgbClr val="CCCCFF"/>
              </a:gs>
              <a:gs pos="17999">
                <a:srgbClr val="99CCFF"/>
              </a:gs>
              <a:gs pos="36000">
                <a:srgbClr val="9966FF"/>
              </a:gs>
              <a:gs pos="61000">
                <a:srgbClr val="CC99FF"/>
              </a:gs>
              <a:gs pos="82001">
                <a:srgbClr val="99CCFF"/>
              </a:gs>
              <a:gs pos="100000">
                <a:srgbClr val="CCCCFF"/>
              </a:gs>
            </a:gsLst>
            <a:lin ang="0" scaled="0"/>
          </a:gradFill>
          <a:ln w="9525">
            <a:solidFill>
              <a:srgbClr val="FF9999"/>
            </a:solidFill>
            <a:miter lim="800000"/>
            <a:headEnd/>
            <a:tailEnd/>
          </a:ln>
        </p:spPr>
        <p:txBody>
          <a:bodyPr anchor="ctr"/>
          <a:lstStyle/>
          <a:p>
            <a:pPr algn="ctr" rtl="1"/>
            <a:r>
              <a:rPr lang="ar-SA" sz="4000" b="1" dirty="0">
                <a:solidFill>
                  <a:schemeClr val="bg1"/>
                </a:solidFill>
                <a:latin typeface="Times New Roman" pitchFamily="18" charset="0"/>
                <a:cs typeface="Titr" pitchFamily="2" charset="-78"/>
              </a:rPr>
              <a:t>اهداف و انگيزه‌هاي مميزي</a:t>
            </a:r>
            <a:endParaRPr lang="en-US" sz="4000" b="1" dirty="0">
              <a:solidFill>
                <a:schemeClr val="bg1"/>
              </a:solidFill>
              <a:latin typeface="Times New Roman" pitchFamily="18" charset="0"/>
              <a:cs typeface="Titr" pitchFamily="2" charset="-7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457200" y="1981200"/>
            <a:ext cx="7467600" cy="4419600"/>
          </a:xfrm>
        </p:spPr>
        <p:txBody>
          <a:bodyPr anchor="t" anchorCtr="0">
            <a:normAutofit fontScale="90000"/>
          </a:bodyPr>
          <a:lstStyle/>
          <a:p>
            <a:pPr algn="r" rtl="1"/>
            <a:r>
              <a:rPr lang="fa-IR" sz="3200" b="1" i="1" dirty="0" smtClean="0">
                <a:solidFill>
                  <a:schemeClr val="tx1">
                    <a:lumMod val="95000"/>
                    <a:lumOff val="5000"/>
                  </a:schemeClr>
                </a:solidFill>
                <a:latin typeface="Arial" pitchFamily="34" charset="0"/>
                <a:cs typeface="Arial" pitchFamily="34" charset="0"/>
              </a:rPr>
              <a:t> </a:t>
            </a:r>
            <a:r>
              <a:rPr lang="fa-IR" sz="3200" b="1" i="1" dirty="0" smtClean="0">
                <a:solidFill>
                  <a:srgbClr val="FF0000"/>
                </a:solidFill>
                <a:latin typeface="Arial" pitchFamily="34" charset="0"/>
                <a:cs typeface="Arial" pitchFamily="34" charset="0"/>
              </a:rPr>
              <a:t>1- </a:t>
            </a:r>
            <a:r>
              <a:rPr lang="fa-IR" sz="3600" b="1" i="1" dirty="0" smtClean="0">
                <a:solidFill>
                  <a:srgbClr val="FF0000"/>
                </a:solidFill>
                <a:latin typeface="Arial" pitchFamily="34" charset="0"/>
                <a:cs typeface="Arial" pitchFamily="34" charset="0"/>
              </a:rPr>
              <a:t>تعریف ممیزی</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2- تعاریف و واژگان</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3- اهمیت و جایگاه ممیزی در فعالیت های آزمایشگاه</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4-اهداف ممیزی </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5- انواع ممیزی</a:t>
            </a:r>
            <a:r>
              <a:rPr lang="fa-IR" sz="3600" b="1" i="1" dirty="0" smtClean="0">
                <a:solidFill>
                  <a:schemeClr val="tx1">
                    <a:lumMod val="95000"/>
                    <a:lumOff val="5000"/>
                  </a:schemeClr>
                </a:solidFill>
                <a:latin typeface="Arial" pitchFamily="34" charset="0"/>
                <a:cs typeface="Arial" pitchFamily="34" charset="0"/>
              </a:rPr>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6- دامنه ممیزی</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7- معیار ممیزی</a:t>
            </a:r>
            <a:endParaRPr lang="en-US" sz="3200" b="1" i="1" dirty="0" smtClean="0">
              <a:solidFill>
                <a:schemeClr val="tx1">
                  <a:lumMod val="95000"/>
                  <a:lumOff val="5000"/>
                </a:schemeClr>
              </a:solidFill>
              <a:latin typeface="Arial" pitchFamily="34" charset="0"/>
              <a:cs typeface="Arial" pitchFamily="34" charset="0"/>
            </a:endParaRPr>
          </a:p>
        </p:txBody>
      </p:sp>
      <p:sp>
        <p:nvSpPr>
          <p:cNvPr id="6147" name="Oval 6"/>
          <p:cNvSpPr>
            <a:spLocks noChangeArrowheads="1"/>
          </p:cNvSpPr>
          <p:nvPr/>
        </p:nvSpPr>
        <p:spPr bwMode="auto">
          <a:xfrm>
            <a:off x="5562600" y="914400"/>
            <a:ext cx="3384550" cy="865188"/>
          </a:xfrm>
          <a:prstGeom prst="ellipse">
            <a:avLst/>
          </a:prstGeom>
          <a:solidFill>
            <a:schemeClr val="accent1"/>
          </a:solidFill>
          <a:ln w="9525">
            <a:solidFill>
              <a:schemeClr val="tx1"/>
            </a:solidFill>
            <a:round/>
            <a:headEnd/>
            <a:tailEnd/>
          </a:ln>
        </p:spPr>
        <p:txBody>
          <a:bodyPr wrap="none" anchor="ctr"/>
          <a:lstStyle/>
          <a:p>
            <a:pPr algn="ctr"/>
            <a:r>
              <a:rPr lang="fa-IR" sz="4000" b="1" dirty="0" smtClean="0">
                <a:solidFill>
                  <a:schemeClr val="bg1"/>
                </a:solidFill>
              </a:rPr>
              <a:t>مبانی ممیزی</a:t>
            </a:r>
            <a:endParaRPr lang="en-US" sz="4000" b="1" dirty="0">
              <a:solidFill>
                <a:schemeClr val="bg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228600" y="914400"/>
            <a:ext cx="8763000" cy="4545860"/>
          </a:xfrm>
          <a:prstGeom prst="rect">
            <a:avLst/>
          </a:prstGeom>
          <a:noFill/>
          <a:ln w="9525">
            <a:noFill/>
            <a:miter lim="800000"/>
            <a:headEnd/>
            <a:tailEnd/>
          </a:ln>
        </p:spPr>
        <p:txBody>
          <a:bodyPr bIns="0">
            <a:spAutoFit/>
          </a:bodyPr>
          <a:lstStyle/>
          <a:p>
            <a:pPr algn="just" rtl="1" eaLnBrk="0" hangingPunct="0">
              <a:lnSpc>
                <a:spcPct val="120000"/>
              </a:lnSpc>
              <a:spcBef>
                <a:spcPct val="20000"/>
              </a:spcBef>
              <a:tabLst>
                <a:tab pos="180975" algn="l"/>
              </a:tabLst>
            </a:pPr>
            <a:r>
              <a:rPr lang="ar-SA" sz="3400" b="1" dirty="0">
                <a:solidFill>
                  <a:schemeClr val="accent2"/>
                </a:solidFill>
                <a:latin typeface="Times New Roman" pitchFamily="18" charset="0"/>
              </a:rPr>
              <a:t>مميـزي سيستـم</a:t>
            </a:r>
          </a:p>
          <a:p>
            <a:pPr algn="just" rtl="1" eaLnBrk="0" hangingPunct="0">
              <a:lnSpc>
                <a:spcPct val="120000"/>
              </a:lnSpc>
              <a:spcBef>
                <a:spcPct val="20000"/>
              </a:spcBef>
              <a:tabLst>
                <a:tab pos="180975" algn="l"/>
              </a:tabLst>
            </a:pPr>
            <a:r>
              <a:rPr lang="ar-SA" sz="3400" b="1" dirty="0">
                <a:latin typeface="Times New Roman" pitchFamily="18" charset="0"/>
              </a:rPr>
              <a:t>در مميزي سيستم </a:t>
            </a:r>
            <a:r>
              <a:rPr lang="ar-SA" sz="3400" b="1" dirty="0" smtClean="0">
                <a:latin typeface="Times New Roman" pitchFamily="18" charset="0"/>
              </a:rPr>
              <a:t>، </a:t>
            </a:r>
            <a:r>
              <a:rPr lang="ar-SA" sz="3400" b="1" dirty="0">
                <a:latin typeface="Times New Roman" pitchFamily="18" charset="0"/>
              </a:rPr>
              <a:t>فرد يا افراد بي‍طرفي، </a:t>
            </a:r>
            <a:r>
              <a:rPr lang="fa-IR" sz="3400" b="1" dirty="0" smtClean="0">
                <a:latin typeface="Times New Roman" pitchFamily="18" charset="0"/>
              </a:rPr>
              <a:t>کل</a:t>
            </a:r>
            <a:r>
              <a:rPr lang="ar-SA" sz="3400" b="1" dirty="0" smtClean="0">
                <a:latin typeface="Times New Roman" pitchFamily="18" charset="0"/>
              </a:rPr>
              <a:t> </a:t>
            </a:r>
            <a:r>
              <a:rPr lang="ar-SA" sz="3400" b="1" dirty="0">
                <a:latin typeface="Times New Roman" pitchFamily="18" charset="0"/>
              </a:rPr>
              <a:t>يك </a:t>
            </a:r>
            <a:r>
              <a:rPr lang="fa-IR" sz="3400" b="1" dirty="0" smtClean="0">
                <a:latin typeface="Times New Roman" pitchFamily="18" charset="0"/>
              </a:rPr>
              <a:t>آزمایشگاه </a:t>
            </a:r>
            <a:r>
              <a:rPr lang="ar-SA" sz="3400" b="1" dirty="0" smtClean="0">
                <a:latin typeface="Times New Roman" pitchFamily="18" charset="0"/>
              </a:rPr>
              <a:t>را </a:t>
            </a:r>
            <a:r>
              <a:rPr lang="ar-SA" sz="3400" b="1" dirty="0">
                <a:latin typeface="Times New Roman" pitchFamily="18" charset="0"/>
              </a:rPr>
              <a:t>مورد بررسي قرار مي‍دهند. در اينجا تمامي مستندات مهم </a:t>
            </a:r>
            <a:r>
              <a:rPr lang="ar-SA" sz="3400" b="1" dirty="0" smtClean="0">
                <a:latin typeface="Times New Roman" pitchFamily="18" charset="0"/>
              </a:rPr>
              <a:t>و </a:t>
            </a:r>
            <a:r>
              <a:rPr lang="ar-SA" sz="3400" b="1" dirty="0">
                <a:latin typeface="Times New Roman" pitchFamily="18" charset="0"/>
              </a:rPr>
              <a:t>همچنين نحوه انجام فعاليت‍ها و سوابق مربوط به آنها، مورد بررسي قرار مي‍گيرند، نيروهاي راهبري و اجرائي آن مورد سؤال قرار مي‍گيرند و به كمك بازرسي هاي نمونه اي از صحت عملكرد </a:t>
            </a:r>
            <a:r>
              <a:rPr lang="fa-IR" sz="3400" b="1" dirty="0" smtClean="0">
                <a:latin typeface="Times New Roman" pitchFamily="18" charset="0"/>
              </a:rPr>
              <a:t>آزمایشگاه </a:t>
            </a:r>
            <a:r>
              <a:rPr lang="ar-SA" sz="3400" b="1" dirty="0" smtClean="0">
                <a:latin typeface="Times New Roman" pitchFamily="18" charset="0"/>
              </a:rPr>
              <a:t>اطمينان </a:t>
            </a:r>
            <a:r>
              <a:rPr lang="ar-SA" sz="3400" b="1" dirty="0">
                <a:latin typeface="Times New Roman" pitchFamily="18" charset="0"/>
              </a:rPr>
              <a:t>حاصل مي شود</a:t>
            </a:r>
            <a:r>
              <a:rPr lang="en-US" sz="3400" b="1" dirty="0">
                <a:latin typeface="Times New Roman" pitchFamily="18" charset="0"/>
              </a:rPr>
              <a:t>.</a:t>
            </a:r>
            <a:endParaRPr lang="ar-SA" sz="3400" b="1" dirty="0">
              <a:latin typeface="Times New Roman" pitchFamily="18" charset="0"/>
            </a:endParaRPr>
          </a:p>
        </p:txBody>
      </p:sp>
      <p:sp>
        <p:nvSpPr>
          <p:cNvPr id="9219" name="Rectangle 3"/>
          <p:cNvSpPr>
            <a:spLocks noChangeArrowheads="1"/>
          </p:cNvSpPr>
          <p:nvPr/>
        </p:nvSpPr>
        <p:spPr bwMode="auto">
          <a:xfrm>
            <a:off x="20637" y="-152400"/>
            <a:ext cx="9123363" cy="787400"/>
          </a:xfrm>
          <a:prstGeom prst="rect">
            <a:avLst/>
          </a:prstGeom>
          <a:gradFill rotWithShape="0">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0" scaled="0"/>
          </a:gradFill>
          <a:ln w="9525">
            <a:solidFill>
              <a:srgbClr val="FF9999"/>
            </a:solidFill>
            <a:miter lim="800000"/>
            <a:headEnd/>
            <a:tailEnd/>
          </a:ln>
        </p:spPr>
        <p:txBody>
          <a:bodyPr anchor="ctr"/>
          <a:lstStyle/>
          <a:p>
            <a:pPr algn="ctr" rtl="1"/>
            <a:r>
              <a:rPr lang="ar-SA" sz="40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Titr" pitchFamily="2" charset="-78"/>
              </a:rPr>
              <a:t>انواع مميزي از نظر موضوع</a:t>
            </a:r>
            <a:endParaRPr lang="en-US" sz="40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Titr"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73762"/>
          </a:xfrm>
        </p:spPr>
        <p:txBody>
          <a:bodyPr>
            <a:normAutofit fontScale="90000"/>
          </a:bodyPr>
          <a:lstStyle/>
          <a:p>
            <a:pPr rtl="1"/>
            <a:r>
              <a:rPr lang="fa-IR" sz="6600" dirty="0" smtClean="0"/>
              <a:t/>
            </a:r>
            <a:br>
              <a:rPr lang="fa-IR" sz="6600" dirty="0" smtClean="0"/>
            </a:br>
            <a:r>
              <a:rPr lang="fa-IR" sz="7200" b="1" dirty="0" smtClean="0"/>
              <a:t>ممیزی داخلی </a:t>
            </a:r>
            <a:r>
              <a:rPr lang="fa-IR" sz="3600" b="1" dirty="0" smtClean="0"/>
              <a:t/>
            </a:r>
            <a:br>
              <a:rPr lang="fa-IR" sz="3600" b="1" dirty="0" smtClean="0"/>
            </a:br>
            <a:r>
              <a:rPr lang="fa-IR" sz="3600" b="1" dirty="0" smtClean="0"/>
              <a:t>بر اساس الزامات اداره کل آزمایشگاه مرجع سلامت</a:t>
            </a:r>
            <a:br>
              <a:rPr lang="fa-IR" sz="3600" b="1" dirty="0" smtClean="0"/>
            </a:br>
            <a:r>
              <a:rPr lang="fa-IR" sz="3600" b="1" dirty="0" smtClean="0"/>
              <a:t/>
            </a:r>
            <a:br>
              <a:rPr lang="fa-IR" sz="3600" b="1" dirty="0" smtClean="0"/>
            </a:br>
            <a:r>
              <a:rPr lang="fa-IR" sz="3600" b="1" dirty="0" smtClean="0"/>
              <a:t/>
            </a:r>
            <a:br>
              <a:rPr lang="fa-IR" sz="3600" b="1" dirty="0" smtClean="0"/>
            </a:br>
            <a:r>
              <a:rPr lang="fa-IR" sz="3600" b="1" dirty="0" smtClean="0"/>
              <a:t/>
            </a:r>
            <a:br>
              <a:rPr lang="fa-IR" sz="3600" b="1" dirty="0" smtClean="0"/>
            </a:br>
            <a:r>
              <a:rPr lang="fa-IR" sz="3600" b="1" dirty="0" smtClean="0"/>
              <a:t>دانشگاه علوم پزشکی و خدمات بهداشتی درمانی البرز</a:t>
            </a:r>
            <a:br>
              <a:rPr lang="fa-IR" sz="3600" b="1" dirty="0" smtClean="0"/>
            </a:br>
            <a:r>
              <a:rPr lang="fa-IR" sz="3600" b="1" dirty="0" smtClean="0"/>
              <a:t>معاونت درمان</a:t>
            </a:r>
            <a:br>
              <a:rPr lang="fa-IR" sz="3600" b="1" dirty="0" smtClean="0"/>
            </a:br>
            <a:r>
              <a:rPr lang="fa-IR" sz="3600" b="1" dirty="0" smtClean="0"/>
              <a:t/>
            </a:r>
            <a:br>
              <a:rPr lang="fa-IR" sz="3600" b="1" dirty="0" smtClean="0"/>
            </a:br>
            <a:r>
              <a:rPr lang="fa-IR" sz="4000" b="1" dirty="0" smtClean="0"/>
              <a:t>بهار 1394</a:t>
            </a:r>
            <a:endParaRPr lang="fa-IR" sz="66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152400" y="1246188"/>
            <a:ext cx="8839200" cy="5435334"/>
          </a:xfrm>
          <a:prstGeom prst="rect">
            <a:avLst/>
          </a:prstGeom>
          <a:noFill/>
          <a:ln w="9525">
            <a:noFill/>
            <a:miter lim="800000"/>
            <a:headEnd/>
            <a:tailEnd/>
          </a:ln>
        </p:spPr>
        <p:txBody>
          <a:bodyPr wrap="square" bIns="0">
            <a:spAutoFit/>
          </a:bodyPr>
          <a:lstStyle/>
          <a:p>
            <a:pPr algn="just" rtl="1" eaLnBrk="0" hangingPunct="0">
              <a:lnSpc>
                <a:spcPct val="130000"/>
              </a:lnSpc>
              <a:spcBef>
                <a:spcPct val="30000"/>
              </a:spcBef>
              <a:tabLst>
                <a:tab pos="180975" algn="l"/>
              </a:tabLst>
            </a:pPr>
            <a:r>
              <a:rPr lang="ar-SA" sz="3400" b="1" dirty="0">
                <a:solidFill>
                  <a:schemeClr val="accent2"/>
                </a:solidFill>
                <a:latin typeface="Arial" pitchFamily="34" charset="0"/>
                <a:cs typeface="Arial" pitchFamily="34" charset="0"/>
              </a:rPr>
              <a:t>مميزي فرآيند</a:t>
            </a:r>
          </a:p>
          <a:p>
            <a:pPr algn="just" rtl="1" eaLnBrk="0" hangingPunct="0">
              <a:lnSpc>
                <a:spcPct val="130000"/>
              </a:lnSpc>
              <a:spcBef>
                <a:spcPct val="30000"/>
              </a:spcBef>
              <a:tabLst>
                <a:tab pos="180975" algn="l"/>
              </a:tabLst>
            </a:pPr>
            <a:r>
              <a:rPr lang="ar-SA" sz="3400" b="1" dirty="0">
                <a:latin typeface="Arial" pitchFamily="34" charset="0"/>
                <a:cs typeface="Arial" pitchFamily="34" charset="0"/>
              </a:rPr>
              <a:t>مميـزي روش يا مميزي فرآيند معمولا" بخشي از يك مميزي سيستم است. در مميزي روش معمولا" توان </a:t>
            </a:r>
            <a:r>
              <a:rPr lang="fa-IR" sz="3400" b="1" dirty="0" smtClean="0">
                <a:latin typeface="Arial" pitchFamily="34" charset="0"/>
                <a:cs typeface="Arial" pitchFamily="34" charset="0"/>
              </a:rPr>
              <a:t>یک روش یا یک </a:t>
            </a:r>
            <a:r>
              <a:rPr lang="ar-SA" sz="3400" b="1" dirty="0" smtClean="0">
                <a:latin typeface="Arial" pitchFamily="34" charset="0"/>
                <a:cs typeface="Arial" pitchFamily="34" charset="0"/>
              </a:rPr>
              <a:t>فرآيند </a:t>
            </a:r>
            <a:r>
              <a:rPr lang="ar-SA" sz="3400" b="1" dirty="0">
                <a:latin typeface="Arial" pitchFamily="34" charset="0"/>
                <a:cs typeface="Arial" pitchFamily="34" charset="0"/>
              </a:rPr>
              <a:t>و نحوه تداركات فني مرتبط بررسي مي‌گردد. </a:t>
            </a:r>
            <a:endParaRPr lang="fa-IR" sz="3400" b="1" dirty="0" smtClean="0">
              <a:latin typeface="Arial" pitchFamily="34" charset="0"/>
              <a:cs typeface="Arial" pitchFamily="34" charset="0"/>
            </a:endParaRPr>
          </a:p>
          <a:p>
            <a:pPr algn="just" rtl="1" eaLnBrk="0" hangingPunct="0">
              <a:lnSpc>
                <a:spcPct val="130000"/>
              </a:lnSpc>
              <a:spcBef>
                <a:spcPct val="30000"/>
              </a:spcBef>
              <a:tabLst>
                <a:tab pos="180975" algn="l"/>
              </a:tabLst>
            </a:pPr>
            <a:r>
              <a:rPr lang="fa-IR" sz="3400" b="1" dirty="0" smtClean="0">
                <a:latin typeface="Arial" pitchFamily="34" charset="0"/>
                <a:cs typeface="Arial" pitchFamily="34" charset="0"/>
              </a:rPr>
              <a:t>مثال: </a:t>
            </a:r>
          </a:p>
          <a:p>
            <a:pPr algn="just" rtl="1" eaLnBrk="0" hangingPunct="0">
              <a:lnSpc>
                <a:spcPct val="130000"/>
              </a:lnSpc>
              <a:spcBef>
                <a:spcPct val="30000"/>
              </a:spcBef>
              <a:tabLst>
                <a:tab pos="180975" algn="l"/>
              </a:tabLst>
            </a:pPr>
            <a:r>
              <a:rPr lang="fa-IR" sz="3400" b="1" dirty="0" smtClean="0">
                <a:latin typeface="Arial" pitchFamily="34" charset="0"/>
                <a:cs typeface="Arial" pitchFamily="34" charset="0"/>
              </a:rPr>
              <a:t>ممیزی فرآیند پذیرش</a:t>
            </a:r>
          </a:p>
          <a:p>
            <a:pPr algn="just" rtl="1" eaLnBrk="0" hangingPunct="0">
              <a:lnSpc>
                <a:spcPct val="130000"/>
              </a:lnSpc>
              <a:spcBef>
                <a:spcPct val="30000"/>
              </a:spcBef>
              <a:tabLst>
                <a:tab pos="180975" algn="l"/>
              </a:tabLst>
            </a:pPr>
            <a:r>
              <a:rPr lang="fa-IR" sz="3400" b="1" dirty="0" smtClean="0">
                <a:latin typeface="Arial" pitchFamily="34" charset="0"/>
                <a:cs typeface="Arial" pitchFamily="34" charset="0"/>
              </a:rPr>
              <a:t>ممیزی روش انجام تست های هورمونی</a:t>
            </a:r>
            <a:endParaRPr lang="ar-SA" sz="3400" dirty="0">
              <a:latin typeface="Arial" pitchFamily="34" charset="0"/>
              <a:cs typeface="Arial" pitchFamily="34" charset="0"/>
            </a:endParaRPr>
          </a:p>
        </p:txBody>
      </p:sp>
      <p:sp>
        <p:nvSpPr>
          <p:cNvPr id="10243" name="Rectangle 3"/>
          <p:cNvSpPr>
            <a:spLocks noChangeArrowheads="1"/>
          </p:cNvSpPr>
          <p:nvPr/>
        </p:nvSpPr>
        <p:spPr bwMode="auto">
          <a:xfrm>
            <a:off x="0" y="0"/>
            <a:ext cx="9123363" cy="787400"/>
          </a:xfrm>
          <a:prstGeom prst="rect">
            <a:avLst/>
          </a:prstGeom>
          <a:gradFill rotWithShape="0">
            <a:gsLst>
              <a:gs pos="0">
                <a:srgbClr val="FBE4AE"/>
              </a:gs>
              <a:gs pos="13000">
                <a:srgbClr val="BD922A"/>
              </a:gs>
              <a:gs pos="21001">
                <a:srgbClr val="BD922A"/>
              </a:gs>
              <a:gs pos="63000">
                <a:srgbClr val="FBE4AE"/>
              </a:gs>
              <a:gs pos="67000">
                <a:srgbClr val="BD922A"/>
              </a:gs>
              <a:gs pos="69000">
                <a:srgbClr val="835E17"/>
              </a:gs>
              <a:gs pos="82001">
                <a:srgbClr val="A28949"/>
              </a:gs>
              <a:gs pos="100000">
                <a:srgbClr val="FAE3B7"/>
              </a:gs>
            </a:gsLst>
            <a:lin ang="0" scaled="0"/>
          </a:gradFill>
          <a:ln w="9525">
            <a:solidFill>
              <a:srgbClr val="FF9999"/>
            </a:solidFill>
            <a:miter lim="800000"/>
            <a:headEnd/>
            <a:tailEnd/>
          </a:ln>
        </p:spPr>
        <p:txBody>
          <a:bodyPr anchor="ctr"/>
          <a:lstStyle/>
          <a:p>
            <a:pPr algn="ctr" rtl="1"/>
            <a:r>
              <a:rPr lang="ar-SA" sz="4000" b="1" dirty="0">
                <a:solidFill>
                  <a:schemeClr val="bg1"/>
                </a:solidFill>
                <a:latin typeface="Times New Roman" pitchFamily="18" charset="0"/>
                <a:cs typeface="Titr" pitchFamily="2" charset="-78"/>
              </a:rPr>
              <a:t>انواع مميزي از نظر موضوع</a:t>
            </a:r>
            <a:endParaRPr lang="en-US" sz="4000" b="1" dirty="0">
              <a:solidFill>
                <a:schemeClr val="bg1"/>
              </a:solidFill>
              <a:latin typeface="Times New Roman" pitchFamily="18" charset="0"/>
              <a:cs typeface="Titr" pitchFamily="2" charset="-7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228600" y="903288"/>
            <a:ext cx="8763000" cy="5279522"/>
          </a:xfrm>
          <a:prstGeom prst="rect">
            <a:avLst/>
          </a:prstGeom>
          <a:noFill/>
          <a:ln w="9525">
            <a:noFill/>
            <a:miter lim="800000"/>
            <a:headEnd/>
            <a:tailEnd/>
          </a:ln>
        </p:spPr>
        <p:txBody>
          <a:bodyPr bIns="0">
            <a:spAutoFit/>
          </a:bodyPr>
          <a:lstStyle/>
          <a:p>
            <a:pPr algn="just" rtl="1" eaLnBrk="0" hangingPunct="0">
              <a:lnSpc>
                <a:spcPct val="135000"/>
              </a:lnSpc>
              <a:spcBef>
                <a:spcPct val="35000"/>
              </a:spcBef>
              <a:tabLst>
                <a:tab pos="180975" algn="l"/>
              </a:tabLst>
            </a:pPr>
            <a:r>
              <a:rPr lang="ar-SA" sz="3400" b="1" dirty="0">
                <a:solidFill>
                  <a:schemeClr val="accent2"/>
                </a:solidFill>
                <a:latin typeface="Times New Roman" pitchFamily="18" charset="0"/>
              </a:rPr>
              <a:t>مميـزي محصـول</a:t>
            </a:r>
          </a:p>
          <a:p>
            <a:pPr algn="just" rtl="1" eaLnBrk="0" hangingPunct="0">
              <a:lnSpc>
                <a:spcPct val="135000"/>
              </a:lnSpc>
              <a:spcBef>
                <a:spcPct val="35000"/>
              </a:spcBef>
              <a:tabLst>
                <a:tab pos="180975" algn="l"/>
              </a:tabLst>
            </a:pPr>
            <a:r>
              <a:rPr lang="ar-SA" sz="3400" b="1" dirty="0">
                <a:latin typeface="Times New Roman" pitchFamily="18" charset="0"/>
              </a:rPr>
              <a:t>منظور از مميزي محصول، قضاوت در مورد تحقق پذيري </a:t>
            </a:r>
            <a:r>
              <a:rPr lang="fa-IR" sz="3400" b="1" dirty="0" smtClean="0">
                <a:latin typeface="Times New Roman" pitchFamily="18" charset="0"/>
              </a:rPr>
              <a:t>خواسته ها (ویژگی ها) </a:t>
            </a:r>
            <a:r>
              <a:rPr lang="ar-SA" sz="3400" b="1" dirty="0" smtClean="0">
                <a:latin typeface="Times New Roman" pitchFamily="18" charset="0"/>
              </a:rPr>
              <a:t>درباره </a:t>
            </a:r>
            <a:r>
              <a:rPr lang="ar-SA" sz="3400" b="1" dirty="0">
                <a:latin typeface="Times New Roman" pitchFamily="18" charset="0"/>
              </a:rPr>
              <a:t>يك محصول و يا بخشي از يك محصول و همچنين قضاوت درباره كيفيت محصول </a:t>
            </a:r>
            <a:r>
              <a:rPr lang="fa-IR" sz="3400" b="1" dirty="0" smtClean="0">
                <a:latin typeface="Times New Roman" pitchFamily="18" charset="0"/>
              </a:rPr>
              <a:t>(با توجه به خواسته ها) </a:t>
            </a:r>
            <a:r>
              <a:rPr lang="ar-SA" sz="3400" b="1" dirty="0" smtClean="0">
                <a:latin typeface="Times New Roman" pitchFamily="18" charset="0"/>
              </a:rPr>
              <a:t>از </a:t>
            </a:r>
            <a:r>
              <a:rPr lang="ar-SA" sz="3400" b="1" dirty="0">
                <a:latin typeface="Times New Roman" pitchFamily="18" charset="0"/>
              </a:rPr>
              <a:t>طريق انتخاب نمونه هائي از محصول كه آماده ارسال به نزد </a:t>
            </a:r>
            <a:r>
              <a:rPr lang="ar-SA" sz="3400" b="1" dirty="0" smtClean="0">
                <a:latin typeface="Times New Roman" pitchFamily="18" charset="0"/>
              </a:rPr>
              <a:t>مشتري</a:t>
            </a:r>
            <a:r>
              <a:rPr lang="fa-IR" sz="3400" b="1" dirty="0" smtClean="0">
                <a:latin typeface="Times New Roman" pitchFamily="18" charset="0"/>
              </a:rPr>
              <a:t> (ذینفع) </a:t>
            </a:r>
            <a:r>
              <a:rPr lang="ar-SA" sz="3400" b="1" dirty="0" smtClean="0">
                <a:latin typeface="Times New Roman" pitchFamily="18" charset="0"/>
              </a:rPr>
              <a:t> است</a:t>
            </a:r>
            <a:r>
              <a:rPr lang="fa-IR" sz="3400" b="1" dirty="0" smtClean="0">
                <a:latin typeface="Times New Roman" pitchFamily="18" charset="0"/>
              </a:rPr>
              <a:t>.</a:t>
            </a:r>
          </a:p>
          <a:p>
            <a:pPr algn="just" rtl="1" eaLnBrk="0" hangingPunct="0">
              <a:lnSpc>
                <a:spcPct val="135000"/>
              </a:lnSpc>
              <a:spcBef>
                <a:spcPct val="35000"/>
              </a:spcBef>
              <a:tabLst>
                <a:tab pos="180975" algn="l"/>
              </a:tabLst>
            </a:pPr>
            <a:r>
              <a:rPr lang="fa-IR" sz="3400" b="1" dirty="0" smtClean="0">
                <a:latin typeface="Times New Roman" pitchFamily="18" charset="0"/>
              </a:rPr>
              <a:t>مثال: تصدیق محصول برای خرید (تامین کننده)</a:t>
            </a:r>
            <a:endParaRPr lang="fa-IR" sz="3400" b="1" dirty="0">
              <a:latin typeface="Times New Roman" pitchFamily="18" charset="0"/>
            </a:endParaRPr>
          </a:p>
        </p:txBody>
      </p:sp>
      <p:sp>
        <p:nvSpPr>
          <p:cNvPr id="11267" name="Rectangle 3"/>
          <p:cNvSpPr>
            <a:spLocks noChangeArrowheads="1"/>
          </p:cNvSpPr>
          <p:nvPr/>
        </p:nvSpPr>
        <p:spPr bwMode="auto">
          <a:xfrm>
            <a:off x="0" y="0"/>
            <a:ext cx="9123363" cy="787400"/>
          </a:xfrm>
          <a:prstGeom prst="rect">
            <a:avLst/>
          </a:prstGeom>
          <a:gradFill rotWithShape="0">
            <a:gsLst>
              <a:gs pos="0">
                <a:srgbClr val="FBEAC7"/>
              </a:gs>
              <a:gs pos="17999">
                <a:srgbClr val="FEE7F2"/>
              </a:gs>
              <a:gs pos="36000">
                <a:srgbClr val="FAC77D"/>
              </a:gs>
              <a:gs pos="61000">
                <a:srgbClr val="FBA97D"/>
              </a:gs>
              <a:gs pos="82001">
                <a:srgbClr val="FBD49C"/>
              </a:gs>
              <a:gs pos="100000">
                <a:srgbClr val="FEE7F2"/>
              </a:gs>
            </a:gsLst>
            <a:lin ang="0" scaled="0"/>
          </a:gradFill>
          <a:ln w="9525">
            <a:solidFill>
              <a:srgbClr val="FF9999"/>
            </a:solidFill>
            <a:miter lim="800000"/>
            <a:headEnd/>
            <a:tailEnd/>
          </a:ln>
        </p:spPr>
        <p:txBody>
          <a:bodyPr anchor="ctr"/>
          <a:lstStyle/>
          <a:p>
            <a:pPr algn="ctr" rtl="1"/>
            <a:r>
              <a:rPr lang="ar-SA" sz="4000" b="1" dirty="0">
                <a:solidFill>
                  <a:schemeClr val="bg1"/>
                </a:solidFill>
                <a:latin typeface="Times New Roman" pitchFamily="18" charset="0"/>
                <a:cs typeface="Titr" pitchFamily="2" charset="-78"/>
              </a:rPr>
              <a:t>انواع مميزي از نظر موضوع</a:t>
            </a:r>
            <a:endParaRPr lang="en-US" sz="4000" b="1" dirty="0">
              <a:solidFill>
                <a:schemeClr val="bg1"/>
              </a:solidFill>
              <a:latin typeface="Times New Roman" pitchFamily="18" charset="0"/>
              <a:cs typeface="Titr" pitchFamily="2" charset="-78"/>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AutoShape 2"/>
          <p:cNvSpPr>
            <a:spLocks noChangeArrowheads="1"/>
          </p:cNvSpPr>
          <p:nvPr/>
        </p:nvSpPr>
        <p:spPr bwMode="auto">
          <a:xfrm>
            <a:off x="2743200" y="1981200"/>
            <a:ext cx="4267200" cy="3200400"/>
          </a:xfrm>
          <a:prstGeom prst="triangle">
            <a:avLst>
              <a:gd name="adj" fmla="val 50000"/>
            </a:avLst>
          </a:prstGeom>
          <a:gradFill rotWithShape="0">
            <a:gsLst>
              <a:gs pos="0">
                <a:srgbClr val="FFFFFF"/>
              </a:gs>
              <a:gs pos="100000">
                <a:srgbClr val="FF0000"/>
              </a:gs>
            </a:gsLst>
            <a:path path="shape">
              <a:fillToRect l="50000" t="50000" r="50000" b="50000"/>
            </a:path>
          </a:gradFill>
          <a:ln w="9525">
            <a:solidFill>
              <a:schemeClr val="tx1"/>
            </a:solidFill>
            <a:miter lim="800000"/>
            <a:headEnd/>
            <a:tailEnd/>
          </a:ln>
        </p:spPr>
        <p:txBody>
          <a:bodyPr wrap="none" anchor="ctr"/>
          <a:lstStyle/>
          <a:p>
            <a:endParaRPr lang="en-US"/>
          </a:p>
        </p:txBody>
      </p:sp>
      <p:sp>
        <p:nvSpPr>
          <p:cNvPr id="184323" name="Text Box 3"/>
          <p:cNvSpPr txBox="1">
            <a:spLocks noChangeArrowheads="1"/>
          </p:cNvSpPr>
          <p:nvPr/>
        </p:nvSpPr>
        <p:spPr bwMode="auto">
          <a:xfrm>
            <a:off x="3886200" y="1066800"/>
            <a:ext cx="1960562" cy="701675"/>
          </a:xfrm>
          <a:prstGeom prst="rect">
            <a:avLst/>
          </a:prstGeom>
          <a:noFill/>
          <a:ln w="9525">
            <a:noFill/>
            <a:miter lim="800000"/>
            <a:headEnd/>
            <a:tailEnd/>
          </a:ln>
        </p:spPr>
        <p:txBody>
          <a:bodyPr wrap="square">
            <a:spAutoFit/>
          </a:bodyPr>
          <a:lstStyle/>
          <a:p>
            <a:pPr algn="ctr"/>
            <a:r>
              <a:rPr lang="fa-IR" sz="3000" b="1" dirty="0" smtClean="0">
                <a:latin typeface="Times New Roman" pitchFamily="18" charset="0"/>
              </a:rPr>
              <a:t>شخص</a:t>
            </a:r>
            <a:r>
              <a:rPr lang="ar-SA" sz="4000" b="1" dirty="0" smtClean="0">
                <a:latin typeface="Times New Roman" pitchFamily="18" charset="0"/>
              </a:rPr>
              <a:t> </a:t>
            </a:r>
            <a:r>
              <a:rPr lang="ar-SA" sz="4000" b="1" dirty="0">
                <a:latin typeface="Times New Roman" pitchFamily="18" charset="0"/>
              </a:rPr>
              <a:t>اول</a:t>
            </a:r>
            <a:endParaRPr lang="en-US" sz="4000" b="1" dirty="0">
              <a:latin typeface="Times New Roman" pitchFamily="18" charset="0"/>
            </a:endParaRPr>
          </a:p>
        </p:txBody>
      </p:sp>
      <p:sp>
        <p:nvSpPr>
          <p:cNvPr id="184324" name="Text Box 4"/>
          <p:cNvSpPr txBox="1">
            <a:spLocks noChangeArrowheads="1"/>
          </p:cNvSpPr>
          <p:nvPr/>
        </p:nvSpPr>
        <p:spPr bwMode="auto">
          <a:xfrm>
            <a:off x="6934200" y="5257800"/>
            <a:ext cx="2045753" cy="707886"/>
          </a:xfrm>
          <a:prstGeom prst="rect">
            <a:avLst/>
          </a:prstGeom>
          <a:noFill/>
          <a:ln w="9525">
            <a:noFill/>
            <a:miter lim="800000"/>
            <a:headEnd/>
            <a:tailEnd/>
          </a:ln>
        </p:spPr>
        <p:txBody>
          <a:bodyPr wrap="none">
            <a:spAutoFit/>
          </a:bodyPr>
          <a:lstStyle/>
          <a:p>
            <a:pPr algn="ctr" rtl="1"/>
            <a:r>
              <a:rPr lang="fa-IR" sz="4000" b="1" dirty="0" smtClean="0">
                <a:latin typeface="Arial" pitchFamily="34" charset="0"/>
                <a:cs typeface="Arial" pitchFamily="34" charset="0"/>
              </a:rPr>
              <a:t>شخص</a:t>
            </a:r>
            <a:r>
              <a:rPr lang="ar-SA" sz="4000" b="1" dirty="0" smtClean="0">
                <a:latin typeface="Arial" pitchFamily="34" charset="0"/>
                <a:cs typeface="Arial" pitchFamily="34" charset="0"/>
              </a:rPr>
              <a:t> </a:t>
            </a:r>
            <a:r>
              <a:rPr lang="ar-SA" sz="4000" b="1" dirty="0">
                <a:latin typeface="Arial" pitchFamily="34" charset="0"/>
                <a:cs typeface="Arial" pitchFamily="34" charset="0"/>
              </a:rPr>
              <a:t>دوم</a:t>
            </a:r>
            <a:endParaRPr lang="en-US" sz="4000" b="1" dirty="0">
              <a:latin typeface="Arial" pitchFamily="34" charset="0"/>
              <a:cs typeface="Arial" pitchFamily="34" charset="0"/>
            </a:endParaRPr>
          </a:p>
        </p:txBody>
      </p:sp>
      <p:sp>
        <p:nvSpPr>
          <p:cNvPr id="184325" name="Text Box 5"/>
          <p:cNvSpPr txBox="1">
            <a:spLocks noChangeArrowheads="1"/>
          </p:cNvSpPr>
          <p:nvPr/>
        </p:nvSpPr>
        <p:spPr bwMode="auto">
          <a:xfrm>
            <a:off x="533400" y="5257800"/>
            <a:ext cx="2182009" cy="707886"/>
          </a:xfrm>
          <a:prstGeom prst="rect">
            <a:avLst/>
          </a:prstGeom>
          <a:noFill/>
          <a:ln w="9525">
            <a:noFill/>
            <a:miter lim="800000"/>
            <a:headEnd/>
            <a:tailEnd/>
          </a:ln>
        </p:spPr>
        <p:txBody>
          <a:bodyPr wrap="none">
            <a:spAutoFit/>
          </a:bodyPr>
          <a:lstStyle/>
          <a:p>
            <a:pPr algn="ctr" rtl="1"/>
            <a:r>
              <a:rPr lang="fa-IR" sz="4000" b="1" dirty="0" smtClean="0">
                <a:latin typeface="Times New Roman" pitchFamily="18" charset="0"/>
              </a:rPr>
              <a:t>شخص</a:t>
            </a:r>
            <a:r>
              <a:rPr lang="ar-SA" sz="4000" b="1" dirty="0" smtClean="0">
                <a:latin typeface="Times New Roman" pitchFamily="18" charset="0"/>
              </a:rPr>
              <a:t> </a:t>
            </a:r>
            <a:r>
              <a:rPr lang="ar-SA" sz="4000" b="1" dirty="0">
                <a:latin typeface="Times New Roman" pitchFamily="18" charset="0"/>
              </a:rPr>
              <a:t>سوم</a:t>
            </a:r>
            <a:endParaRPr lang="en-US" sz="4000" b="1" dirty="0">
              <a:latin typeface="Times New Roman" pitchFamily="18" charset="0"/>
            </a:endParaRPr>
          </a:p>
        </p:txBody>
      </p:sp>
      <p:sp>
        <p:nvSpPr>
          <p:cNvPr id="9" name="Rectangle 3"/>
          <p:cNvSpPr>
            <a:spLocks noChangeArrowheads="1"/>
          </p:cNvSpPr>
          <p:nvPr/>
        </p:nvSpPr>
        <p:spPr bwMode="auto">
          <a:xfrm>
            <a:off x="0" y="0"/>
            <a:ext cx="9123363" cy="787400"/>
          </a:xfrm>
          <a:prstGeom prst="rect">
            <a:avLst/>
          </a:prstGeom>
          <a:gradFill rotWithShape="0">
            <a:gsLst>
              <a:gs pos="0">
                <a:srgbClr val="DDEBCF"/>
              </a:gs>
              <a:gs pos="50000">
                <a:srgbClr val="9CB86E"/>
              </a:gs>
              <a:gs pos="100000">
                <a:srgbClr val="156B13"/>
              </a:gs>
            </a:gsLst>
            <a:lin ang="0" scaled="0"/>
          </a:gradFill>
          <a:ln w="9525">
            <a:solidFill>
              <a:srgbClr val="FF9999"/>
            </a:solidFill>
            <a:miter lim="800000"/>
            <a:headEnd/>
            <a:tailEnd/>
          </a:ln>
        </p:spPr>
        <p:txBody>
          <a:bodyPr anchor="ctr"/>
          <a:lstStyle/>
          <a:p>
            <a:pPr algn="ctr" rtl="1"/>
            <a:r>
              <a:rPr lang="ar-SA" sz="4000" b="1" dirty="0">
                <a:solidFill>
                  <a:schemeClr val="bg1"/>
                </a:solidFill>
                <a:latin typeface="Times New Roman" pitchFamily="18" charset="0"/>
                <a:cs typeface="Titr" pitchFamily="2" charset="-78"/>
              </a:rPr>
              <a:t>انواع مميزي از نظر ماهيت</a:t>
            </a:r>
            <a:endParaRPr lang="en-US" sz="4000" b="1" dirty="0">
              <a:solidFill>
                <a:schemeClr val="bg1"/>
              </a:solidFill>
              <a:latin typeface="Times New Roman" pitchFamily="18" charset="0"/>
              <a:cs typeface="Titr"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184322"/>
                                        </p:tgtEl>
                                        <p:attrNameLst>
                                          <p:attrName>style.visibility</p:attrName>
                                        </p:attrNameLst>
                                      </p:cBhvr>
                                      <p:to>
                                        <p:strVal val="visible"/>
                                      </p:to>
                                    </p:set>
                                    <p:animEffect transition="in" filter="box(out)">
                                      <p:cBhvr>
                                        <p:cTn id="7" dur="500"/>
                                        <p:tgtEl>
                                          <p:spTgt spid="184322"/>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184323"/>
                                        </p:tgtEl>
                                        <p:attrNameLst>
                                          <p:attrName>style.visibility</p:attrName>
                                        </p:attrNameLst>
                                      </p:cBhvr>
                                      <p:to>
                                        <p:strVal val="visible"/>
                                      </p:to>
                                    </p:set>
                                    <p:animEffect transition="in" filter="box(out)">
                                      <p:cBhvr>
                                        <p:cTn id="11" dur="500"/>
                                        <p:tgtEl>
                                          <p:spTgt spid="184323"/>
                                        </p:tgtEl>
                                      </p:cBhvr>
                                    </p:animEffect>
                                  </p:childTnLst>
                                </p:cTn>
                              </p:par>
                            </p:childTnLst>
                          </p:cTn>
                        </p:par>
                        <p:par>
                          <p:cTn id="12" fill="hold">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184324"/>
                                        </p:tgtEl>
                                        <p:attrNameLst>
                                          <p:attrName>style.visibility</p:attrName>
                                        </p:attrNameLst>
                                      </p:cBhvr>
                                      <p:to>
                                        <p:strVal val="visible"/>
                                      </p:to>
                                    </p:set>
                                    <p:animEffect transition="in" filter="box(out)">
                                      <p:cBhvr>
                                        <p:cTn id="15" dur="500"/>
                                        <p:tgtEl>
                                          <p:spTgt spid="184324"/>
                                        </p:tgtEl>
                                      </p:cBhvr>
                                    </p:animEffect>
                                  </p:childTnLst>
                                </p:cTn>
                              </p:par>
                            </p:childTnLst>
                          </p:cTn>
                        </p:par>
                        <p:par>
                          <p:cTn id="16" fill="hold">
                            <p:stCondLst>
                              <p:cond delay="1500"/>
                            </p:stCondLst>
                            <p:childTnLst>
                              <p:par>
                                <p:cTn id="17" presetID="4" presetClass="entr" presetSubtype="32" fill="hold" grpId="0" nodeType="afterEffect">
                                  <p:stCondLst>
                                    <p:cond delay="0"/>
                                  </p:stCondLst>
                                  <p:childTnLst>
                                    <p:set>
                                      <p:cBhvr>
                                        <p:cTn id="18" dur="1" fill="hold">
                                          <p:stCondLst>
                                            <p:cond delay="0"/>
                                          </p:stCondLst>
                                        </p:cTn>
                                        <p:tgtEl>
                                          <p:spTgt spid="184325"/>
                                        </p:tgtEl>
                                        <p:attrNameLst>
                                          <p:attrName>style.visibility</p:attrName>
                                        </p:attrNameLst>
                                      </p:cBhvr>
                                      <p:to>
                                        <p:strVal val="visible"/>
                                      </p:to>
                                    </p:set>
                                    <p:animEffect transition="in" filter="box(out)">
                                      <p:cBhvr>
                                        <p:cTn id="19" dur="500"/>
                                        <p:tgtEl>
                                          <p:spTgt spid="184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2" grpId="0" animBg="1"/>
      <p:bldP spid="184323" grpId="0" autoUpdateAnimBg="0"/>
      <p:bldP spid="184324" grpId="0" autoUpdateAnimBg="0"/>
      <p:bldP spid="184325"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a:xfrm>
            <a:off x="152400" y="1987550"/>
            <a:ext cx="8839200" cy="3025775"/>
          </a:xfrm>
        </p:spPr>
        <p:txBody>
          <a:bodyPr>
            <a:spAutoFit/>
          </a:bodyPr>
          <a:lstStyle/>
          <a:p>
            <a:pPr algn="r" eaLnBrk="1" hangingPunct="1">
              <a:lnSpc>
                <a:spcPct val="110000"/>
              </a:lnSpc>
              <a:spcBef>
                <a:spcPct val="10000"/>
              </a:spcBef>
            </a:pPr>
            <a:r>
              <a:rPr lang="ar-SA" sz="2500" b="1" smtClean="0">
                <a:cs typeface="Lotus" pitchFamily="2" charset="-78"/>
              </a:rPr>
              <a:t>انواع مميزي را از نظر ماهيت كار مي توان به </a:t>
            </a:r>
            <a:r>
              <a:rPr lang="ar-SA" sz="2500" b="1" smtClean="0">
                <a:solidFill>
                  <a:srgbClr val="00CCFF"/>
                </a:solidFill>
                <a:cs typeface="Lotus" pitchFamily="2" charset="-78"/>
              </a:rPr>
              <a:t>"مميزي شخص اول"، "مميزي شخص دوم" و "مميزي شخص سوم"</a:t>
            </a:r>
            <a:r>
              <a:rPr lang="ar-SA" sz="2500" b="1" smtClean="0">
                <a:cs typeface="Lotus" pitchFamily="2" charset="-78"/>
              </a:rPr>
              <a:t> با مشخصات و شرايط زير تقسيم بندي كرد:</a:t>
            </a:r>
            <a:r>
              <a:rPr lang="en-US" sz="2500" b="1" smtClean="0">
                <a:cs typeface="Lotus" pitchFamily="2" charset="-78"/>
              </a:rPr>
              <a:t/>
            </a:r>
            <a:br>
              <a:rPr lang="en-US" sz="2500" b="1" smtClean="0">
                <a:cs typeface="Lotus" pitchFamily="2" charset="-78"/>
              </a:rPr>
            </a:br>
            <a:r>
              <a:rPr lang="ar-SA" sz="2500" b="1" smtClean="0">
                <a:cs typeface="Lotus" pitchFamily="2" charset="-78"/>
              </a:rPr>
              <a:t> </a:t>
            </a:r>
            <a:r>
              <a:rPr lang="en-US" sz="2500" b="1" smtClean="0">
                <a:cs typeface="Lotus" pitchFamily="2" charset="-78"/>
              </a:rPr>
              <a:t/>
            </a:r>
            <a:br>
              <a:rPr lang="en-US" sz="2500" b="1" smtClean="0">
                <a:cs typeface="Lotus" pitchFamily="2" charset="-78"/>
              </a:rPr>
            </a:br>
            <a:r>
              <a:rPr lang="ar-SA" sz="2500" b="1" smtClean="0">
                <a:solidFill>
                  <a:srgbClr val="FF3300"/>
                </a:solidFill>
                <a:cs typeface="Lotus" pitchFamily="2" charset="-78"/>
              </a:rPr>
              <a:t>سازماندهي كار</a:t>
            </a:r>
            <a:br>
              <a:rPr lang="ar-SA" sz="2500" b="1" smtClean="0">
                <a:solidFill>
                  <a:srgbClr val="FF3300"/>
                </a:solidFill>
                <a:cs typeface="Lotus" pitchFamily="2" charset="-78"/>
              </a:rPr>
            </a:br>
            <a:r>
              <a:rPr lang="ar-SA" sz="2500" b="1" smtClean="0">
                <a:cs typeface="Lotus" pitchFamily="2" charset="-78"/>
              </a:rPr>
              <a:t>شخص اول: درون سازماني(داخلي)</a:t>
            </a:r>
            <a:br>
              <a:rPr lang="ar-SA" sz="2500" b="1" smtClean="0">
                <a:cs typeface="Lotus" pitchFamily="2" charset="-78"/>
              </a:rPr>
            </a:br>
            <a:r>
              <a:rPr lang="ar-SA" sz="2500" b="1" smtClean="0">
                <a:cs typeface="Lotus" pitchFamily="2" charset="-78"/>
              </a:rPr>
              <a:t>شخص دوم: برون سازماني                                   </a:t>
            </a:r>
            <a:br>
              <a:rPr lang="ar-SA" sz="2500" b="1" smtClean="0">
                <a:cs typeface="Lotus" pitchFamily="2" charset="-78"/>
              </a:rPr>
            </a:br>
            <a:r>
              <a:rPr lang="ar-SA" sz="2500" b="1" smtClean="0">
                <a:cs typeface="Lotus" pitchFamily="2" charset="-78"/>
              </a:rPr>
              <a:t>شخص سوم: برون سازماني</a:t>
            </a:r>
            <a:endParaRPr lang="en-US" sz="2500" b="1" smtClean="0">
              <a:cs typeface="Lotus" pitchFamily="2" charset="-78"/>
            </a:endParaRPr>
          </a:p>
        </p:txBody>
      </p:sp>
      <p:sp>
        <p:nvSpPr>
          <p:cNvPr id="13315" name="Rectangle 3"/>
          <p:cNvSpPr>
            <a:spLocks noChangeArrowheads="1"/>
          </p:cNvSpPr>
          <p:nvPr/>
        </p:nvSpPr>
        <p:spPr bwMode="auto">
          <a:xfrm>
            <a:off x="0" y="0"/>
            <a:ext cx="9123363" cy="787400"/>
          </a:xfrm>
          <a:prstGeom prst="rect">
            <a:avLst/>
          </a:prstGeom>
          <a:gradFill rotWithShape="0">
            <a:gsLst>
              <a:gs pos="0">
                <a:srgbClr val="DDEBCF"/>
              </a:gs>
              <a:gs pos="50000">
                <a:srgbClr val="9CB86E"/>
              </a:gs>
              <a:gs pos="100000">
                <a:srgbClr val="156B13"/>
              </a:gs>
            </a:gsLst>
            <a:lin ang="0" scaled="0"/>
          </a:gradFill>
          <a:ln w="9525">
            <a:solidFill>
              <a:srgbClr val="FF9999"/>
            </a:solidFill>
            <a:miter lim="800000"/>
            <a:headEnd/>
            <a:tailEnd/>
          </a:ln>
        </p:spPr>
        <p:txBody>
          <a:bodyPr anchor="ctr"/>
          <a:lstStyle/>
          <a:p>
            <a:pPr algn="ctr" rtl="1"/>
            <a:r>
              <a:rPr lang="ar-SA" sz="4000" b="1" dirty="0">
                <a:solidFill>
                  <a:schemeClr val="bg1"/>
                </a:solidFill>
                <a:latin typeface="Times New Roman" pitchFamily="18" charset="0"/>
                <a:cs typeface="Titr" pitchFamily="2" charset="-78"/>
              </a:rPr>
              <a:t>انواع مميزي از نظر ماهيت</a:t>
            </a:r>
            <a:endParaRPr lang="en-US" sz="4000" b="1" dirty="0">
              <a:solidFill>
                <a:schemeClr val="bg1"/>
              </a:solidFill>
              <a:latin typeface="Times New Roman" pitchFamily="18" charset="0"/>
              <a:cs typeface="Titr" pitchFamily="2" charset="-7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idx="4294967295"/>
          </p:nvPr>
        </p:nvSpPr>
        <p:spPr>
          <a:xfrm>
            <a:off x="152400" y="1735138"/>
            <a:ext cx="8839200" cy="4035425"/>
          </a:xfrm>
        </p:spPr>
        <p:txBody>
          <a:bodyPr>
            <a:spAutoFit/>
          </a:bodyPr>
          <a:lstStyle/>
          <a:p>
            <a:pPr algn="r" eaLnBrk="1" hangingPunct="1">
              <a:lnSpc>
                <a:spcPct val="120000"/>
              </a:lnSpc>
              <a:spcBef>
                <a:spcPct val="20000"/>
              </a:spcBef>
            </a:pPr>
            <a:r>
              <a:rPr lang="ar-SA" sz="2400" b="1" dirty="0" smtClean="0">
                <a:solidFill>
                  <a:srgbClr val="0000FF"/>
                </a:solidFill>
                <a:cs typeface="Lotus" pitchFamily="2" charset="-78"/>
              </a:rPr>
              <a:t>مميزي كننده</a:t>
            </a:r>
            <a:r>
              <a:rPr lang="en-US" sz="2400" b="1" dirty="0" smtClean="0">
                <a:cs typeface="Lotus" pitchFamily="2" charset="-78"/>
              </a:rPr>
              <a:t/>
            </a:r>
            <a:br>
              <a:rPr lang="en-US" sz="2400" b="1" dirty="0" smtClean="0">
                <a:cs typeface="Lotus" pitchFamily="2" charset="-78"/>
              </a:rPr>
            </a:br>
            <a:r>
              <a:rPr lang="ar-SA" sz="2400" b="1" dirty="0" smtClean="0">
                <a:cs typeface="Lotus" pitchFamily="2" charset="-78"/>
              </a:rPr>
              <a:t>شخص اول: افراد يا همكاران سازمان / پيمانكاران </a:t>
            </a:r>
            <a:r>
              <a:rPr lang="en-US" sz="2400" b="1" dirty="0" smtClean="0">
                <a:cs typeface="Lotus" pitchFamily="2" charset="-78"/>
              </a:rPr>
              <a:t/>
            </a:r>
            <a:br>
              <a:rPr lang="en-US" sz="2400" b="1" dirty="0" smtClean="0">
                <a:cs typeface="Lotus" pitchFamily="2" charset="-78"/>
              </a:rPr>
            </a:br>
            <a:r>
              <a:rPr lang="ar-SA" sz="2400" b="1" dirty="0" smtClean="0">
                <a:cs typeface="Lotus" pitchFamily="2" charset="-78"/>
              </a:rPr>
              <a:t>شخص دوم: مشتري/ پيمانكار مشتـري</a:t>
            </a:r>
            <a:r>
              <a:rPr lang="en-US" sz="2400" b="1" dirty="0" smtClean="0">
                <a:cs typeface="Lotus" pitchFamily="2" charset="-78"/>
              </a:rPr>
              <a:t/>
            </a:r>
            <a:br>
              <a:rPr lang="en-US" sz="2400" b="1" dirty="0" smtClean="0">
                <a:cs typeface="Lotus" pitchFamily="2" charset="-78"/>
              </a:rPr>
            </a:br>
            <a:r>
              <a:rPr lang="ar-SA" sz="2400" b="1" dirty="0" smtClean="0">
                <a:cs typeface="Lotus" pitchFamily="2" charset="-78"/>
              </a:rPr>
              <a:t>شخص سوم: شخصيت برون سازماني، مستقل و بي‍طرف</a:t>
            </a:r>
            <a:br>
              <a:rPr lang="ar-SA" sz="2400" b="1" dirty="0" smtClean="0">
                <a:cs typeface="Lotus" pitchFamily="2" charset="-78"/>
              </a:rPr>
            </a:br>
            <a:r>
              <a:rPr lang="ar-SA" sz="2400" b="1" dirty="0" smtClean="0">
                <a:cs typeface="Lotus" pitchFamily="2" charset="-78"/>
              </a:rPr>
              <a:t> </a:t>
            </a:r>
            <a:br>
              <a:rPr lang="ar-SA" sz="2400" b="1" dirty="0" smtClean="0">
                <a:cs typeface="Lotus" pitchFamily="2" charset="-78"/>
              </a:rPr>
            </a:br>
            <a:r>
              <a:rPr lang="ar-SA" sz="2400" b="1" dirty="0" smtClean="0">
                <a:solidFill>
                  <a:srgbClr val="009900"/>
                </a:solidFill>
                <a:cs typeface="Lotus" pitchFamily="2" charset="-78"/>
              </a:rPr>
              <a:t>انگيـزه</a:t>
            </a:r>
            <a:r>
              <a:rPr lang="en-US" sz="2400" b="1" dirty="0" smtClean="0">
                <a:cs typeface="Lotus" pitchFamily="2" charset="-78"/>
              </a:rPr>
              <a:t/>
            </a:r>
            <a:br>
              <a:rPr lang="en-US" sz="2400" b="1" dirty="0" smtClean="0">
                <a:cs typeface="Lotus" pitchFamily="2" charset="-78"/>
              </a:rPr>
            </a:br>
            <a:r>
              <a:rPr lang="ar-SA" sz="2400" b="1" dirty="0" smtClean="0">
                <a:cs typeface="Lotus" pitchFamily="2" charset="-78"/>
              </a:rPr>
              <a:t>شخص اول: منافع سـازمـاني</a:t>
            </a:r>
            <a:r>
              <a:rPr lang="en-US" sz="2400" b="1" dirty="0" smtClean="0">
                <a:cs typeface="Lotus" pitchFamily="2" charset="-78"/>
              </a:rPr>
              <a:t/>
            </a:r>
            <a:br>
              <a:rPr lang="en-US" sz="2400" b="1" dirty="0" smtClean="0">
                <a:cs typeface="Lotus" pitchFamily="2" charset="-78"/>
              </a:rPr>
            </a:br>
            <a:r>
              <a:rPr lang="ar-SA" sz="2400" b="1" dirty="0" smtClean="0">
                <a:cs typeface="Lotus" pitchFamily="2" charset="-78"/>
              </a:rPr>
              <a:t>شخص دوم: منافع تجـاري</a:t>
            </a:r>
            <a:r>
              <a:rPr lang="en-US" sz="2400" b="1" dirty="0" smtClean="0">
                <a:cs typeface="Lotus" pitchFamily="2" charset="-78"/>
              </a:rPr>
              <a:t/>
            </a:r>
            <a:br>
              <a:rPr lang="en-US" sz="2400" b="1" dirty="0" smtClean="0">
                <a:cs typeface="Lotus" pitchFamily="2" charset="-78"/>
              </a:rPr>
            </a:br>
            <a:r>
              <a:rPr lang="ar-SA" sz="2400" b="1" dirty="0" smtClean="0">
                <a:cs typeface="Lotus" pitchFamily="2" charset="-78"/>
              </a:rPr>
              <a:t>شخص سوم: بدون منافع سازماني و تجاري، صرفا" در شرايط قراردادي</a:t>
            </a:r>
            <a:endParaRPr lang="en-US" sz="2400" b="1" dirty="0" smtClean="0">
              <a:cs typeface="Lotus" pitchFamily="2" charset="-78"/>
            </a:endParaRPr>
          </a:p>
        </p:txBody>
      </p:sp>
      <p:sp>
        <p:nvSpPr>
          <p:cNvPr id="14339" name="Rectangle 3"/>
          <p:cNvSpPr>
            <a:spLocks noChangeArrowheads="1"/>
          </p:cNvSpPr>
          <p:nvPr/>
        </p:nvSpPr>
        <p:spPr bwMode="auto">
          <a:xfrm>
            <a:off x="0" y="0"/>
            <a:ext cx="9123363" cy="787400"/>
          </a:xfrm>
          <a:prstGeom prst="rect">
            <a:avLst/>
          </a:prstGeom>
          <a:gradFill rotWithShape="0">
            <a:gsLst>
              <a:gs pos="0">
                <a:srgbClr val="FFCCCC"/>
              </a:gs>
              <a:gs pos="50000">
                <a:srgbClr val="FFFFFF"/>
              </a:gs>
              <a:gs pos="100000">
                <a:srgbClr val="FFCCCC"/>
              </a:gs>
            </a:gsLst>
            <a:lin ang="0" scaled="1"/>
          </a:gradFill>
          <a:ln w="9525">
            <a:solidFill>
              <a:srgbClr val="FF9999"/>
            </a:solidFill>
            <a:miter lim="800000"/>
            <a:headEnd/>
            <a:tailEnd/>
          </a:ln>
        </p:spPr>
        <p:txBody>
          <a:bodyPr anchor="ctr"/>
          <a:lstStyle/>
          <a:p>
            <a:pPr algn="ctr" rtl="1"/>
            <a:r>
              <a:rPr lang="ar-SA" sz="4000" b="1" dirty="0">
                <a:solidFill>
                  <a:schemeClr val="tx1">
                    <a:lumMod val="95000"/>
                    <a:lumOff val="5000"/>
                  </a:schemeClr>
                </a:solidFill>
                <a:latin typeface="Times New Roman" pitchFamily="18" charset="0"/>
                <a:cs typeface="Titr" pitchFamily="2" charset="-78"/>
              </a:rPr>
              <a:t>انواع مميزي از نظر ماهيت</a:t>
            </a:r>
            <a:endParaRPr lang="en-US" sz="4000" b="1" dirty="0">
              <a:solidFill>
                <a:schemeClr val="tx1">
                  <a:lumMod val="95000"/>
                  <a:lumOff val="5000"/>
                </a:schemeClr>
              </a:solidFill>
              <a:latin typeface="Times New Roman" pitchFamily="18" charset="0"/>
              <a:cs typeface="Titr" pitchFamily="2" charset="-78"/>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152400" y="806450"/>
            <a:ext cx="8839200" cy="5307013"/>
          </a:xfrm>
        </p:spPr>
        <p:txBody>
          <a:bodyPr>
            <a:spAutoFit/>
          </a:bodyPr>
          <a:lstStyle/>
          <a:p>
            <a:pPr algn="r" eaLnBrk="1" hangingPunct="1">
              <a:lnSpc>
                <a:spcPct val="95000"/>
              </a:lnSpc>
            </a:pPr>
            <a:r>
              <a:rPr lang="ar-SA" sz="2400" b="1" smtClean="0">
                <a:solidFill>
                  <a:srgbClr val="0000FF"/>
                </a:solidFill>
                <a:cs typeface="Lotus" pitchFamily="2" charset="-78"/>
              </a:rPr>
              <a:t>اجـازه مشـاوره</a:t>
            </a:r>
            <a:r>
              <a:rPr lang="en-US" sz="2400" b="1" smtClean="0">
                <a:cs typeface="Lotus" pitchFamily="2" charset="-78"/>
              </a:rPr>
              <a:t/>
            </a:r>
            <a:br>
              <a:rPr lang="en-US" sz="2400" b="1" smtClean="0">
                <a:cs typeface="Lotus" pitchFamily="2" charset="-78"/>
              </a:rPr>
            </a:br>
            <a:r>
              <a:rPr lang="ar-SA" sz="2400" b="1" smtClean="0">
                <a:cs typeface="Lotus" pitchFamily="2" charset="-78"/>
              </a:rPr>
              <a:t>شخص اول: مميزان مجازند در صورت نياز، مشاوره ارائه دهند.</a:t>
            </a:r>
            <a:r>
              <a:rPr lang="en-US" sz="2400" b="1" smtClean="0">
                <a:cs typeface="Lotus" pitchFamily="2" charset="-78"/>
              </a:rPr>
              <a:t/>
            </a:r>
            <a:br>
              <a:rPr lang="en-US" sz="2400" b="1" smtClean="0">
                <a:cs typeface="Lotus" pitchFamily="2" charset="-78"/>
              </a:rPr>
            </a:br>
            <a:r>
              <a:rPr lang="ar-SA" sz="2400" b="1" smtClean="0">
                <a:cs typeface="Lotus" pitchFamily="2" charset="-78"/>
              </a:rPr>
              <a:t>شخص دوم: مميزان فقط در صورتي مي توانند مشاوره ارائه دهند كه سفارش دهنده مميزي اجازه داده باشد.</a:t>
            </a:r>
            <a:r>
              <a:rPr lang="en-US" sz="2400" b="1" smtClean="0">
                <a:cs typeface="Lotus" pitchFamily="2" charset="-78"/>
              </a:rPr>
              <a:t/>
            </a:r>
            <a:br>
              <a:rPr lang="en-US" sz="2400" b="1" smtClean="0">
                <a:cs typeface="Lotus" pitchFamily="2" charset="-78"/>
              </a:rPr>
            </a:br>
            <a:r>
              <a:rPr lang="ar-SA" sz="2400" b="1" smtClean="0">
                <a:cs typeface="Lotus" pitchFamily="2" charset="-78"/>
              </a:rPr>
              <a:t>شخص سوم: مميزان مجاز به دادن مشاوره نيستند.</a:t>
            </a:r>
            <a:r>
              <a:rPr lang="en-US" sz="2400" b="1" smtClean="0">
                <a:cs typeface="Lotus" pitchFamily="2" charset="-78"/>
              </a:rPr>
              <a:t/>
            </a:r>
            <a:br>
              <a:rPr lang="en-US" sz="2400" b="1" smtClean="0">
                <a:cs typeface="Lotus" pitchFamily="2" charset="-78"/>
              </a:rPr>
            </a:br>
            <a:r>
              <a:rPr lang="ar-SA" sz="2400" b="1" smtClean="0">
                <a:cs typeface="Lotus" pitchFamily="2" charset="-78"/>
              </a:rPr>
              <a:t> </a:t>
            </a:r>
            <a:r>
              <a:rPr lang="en-US" sz="2400" b="1" smtClean="0">
                <a:cs typeface="Lotus" pitchFamily="2" charset="-78"/>
              </a:rPr>
              <a:t/>
            </a:r>
            <a:br>
              <a:rPr lang="en-US" sz="2400" b="1" smtClean="0">
                <a:cs typeface="Lotus" pitchFamily="2" charset="-78"/>
              </a:rPr>
            </a:br>
            <a:r>
              <a:rPr lang="ar-SA" sz="2400" b="1" smtClean="0">
                <a:solidFill>
                  <a:srgbClr val="FF3300"/>
                </a:solidFill>
                <a:cs typeface="Lotus" pitchFamily="2" charset="-78"/>
              </a:rPr>
              <a:t>سفارش دهنده مميزي</a:t>
            </a:r>
            <a:r>
              <a:rPr lang="en-US" sz="2400" b="1" smtClean="0">
                <a:solidFill>
                  <a:srgbClr val="FF3300"/>
                </a:solidFill>
                <a:cs typeface="Lotus" pitchFamily="2" charset="-78"/>
              </a:rPr>
              <a:t/>
            </a:r>
            <a:br>
              <a:rPr lang="en-US" sz="2400" b="1" smtClean="0">
                <a:solidFill>
                  <a:srgbClr val="FF3300"/>
                </a:solidFill>
                <a:cs typeface="Lotus" pitchFamily="2" charset="-78"/>
              </a:rPr>
            </a:br>
            <a:r>
              <a:rPr lang="ar-SA" sz="2400" b="1" smtClean="0">
                <a:cs typeface="Lotus" pitchFamily="2" charset="-78"/>
              </a:rPr>
              <a:t>شخص اول: مديريت يا نماينده مديريت</a:t>
            </a:r>
            <a:r>
              <a:rPr lang="en-US" sz="2400" b="1" smtClean="0">
                <a:cs typeface="Lotus" pitchFamily="2" charset="-78"/>
              </a:rPr>
              <a:t/>
            </a:r>
            <a:br>
              <a:rPr lang="en-US" sz="2400" b="1" smtClean="0">
                <a:cs typeface="Lotus" pitchFamily="2" charset="-78"/>
              </a:rPr>
            </a:br>
            <a:r>
              <a:rPr lang="ar-SA" sz="2400" b="1" smtClean="0">
                <a:cs typeface="Lotus" pitchFamily="2" charset="-78"/>
              </a:rPr>
              <a:t>شخص دوم: مشتري</a:t>
            </a:r>
            <a:r>
              <a:rPr lang="en-US" sz="2400" b="1" smtClean="0">
                <a:cs typeface="Lotus" pitchFamily="2" charset="-78"/>
              </a:rPr>
              <a:t/>
            </a:r>
            <a:br>
              <a:rPr lang="en-US" sz="2400" b="1" smtClean="0">
                <a:cs typeface="Lotus" pitchFamily="2" charset="-78"/>
              </a:rPr>
            </a:br>
            <a:r>
              <a:rPr lang="ar-SA" sz="2400" b="1" smtClean="0">
                <a:cs typeface="Lotus" pitchFamily="2" charset="-78"/>
              </a:rPr>
              <a:t>شخص سوم: مراجع مستقل و بي‍طرف (مرجع صدور گواهينامه)</a:t>
            </a:r>
            <a:r>
              <a:rPr lang="en-US" sz="2400" b="1" smtClean="0">
                <a:cs typeface="Lotus" pitchFamily="2" charset="-78"/>
              </a:rPr>
              <a:t/>
            </a:r>
            <a:br>
              <a:rPr lang="en-US" sz="2400" b="1" smtClean="0">
                <a:cs typeface="Lotus" pitchFamily="2" charset="-78"/>
              </a:rPr>
            </a:br>
            <a:r>
              <a:rPr lang="ar-SA" sz="2400" b="1" smtClean="0">
                <a:cs typeface="Lotus" pitchFamily="2" charset="-78"/>
              </a:rPr>
              <a:t> </a:t>
            </a:r>
            <a:r>
              <a:rPr lang="en-US" sz="2400" b="1" smtClean="0">
                <a:cs typeface="Lotus" pitchFamily="2" charset="-78"/>
              </a:rPr>
              <a:t/>
            </a:r>
            <a:br>
              <a:rPr lang="en-US" sz="2400" b="1" smtClean="0">
                <a:cs typeface="Lotus" pitchFamily="2" charset="-78"/>
              </a:rPr>
            </a:br>
            <a:r>
              <a:rPr lang="ar-SA" sz="2400" b="1" smtClean="0">
                <a:cs typeface="Lotus" pitchFamily="2" charset="-78"/>
              </a:rPr>
              <a:t> </a:t>
            </a:r>
            <a:r>
              <a:rPr lang="ar-SA" sz="2400" b="1" smtClean="0">
                <a:solidFill>
                  <a:srgbClr val="009900"/>
                </a:solidFill>
                <a:cs typeface="Lotus" pitchFamily="2" charset="-78"/>
              </a:rPr>
              <a:t>مميزي شونده</a:t>
            </a:r>
            <a:r>
              <a:rPr lang="en-US" sz="2400" b="1" smtClean="0">
                <a:cs typeface="Lotus" pitchFamily="2" charset="-78"/>
              </a:rPr>
              <a:t/>
            </a:r>
            <a:br>
              <a:rPr lang="en-US" sz="2400" b="1" smtClean="0">
                <a:cs typeface="Lotus" pitchFamily="2" charset="-78"/>
              </a:rPr>
            </a:br>
            <a:r>
              <a:rPr lang="ar-SA" sz="2400" b="1" smtClean="0">
                <a:cs typeface="Lotus" pitchFamily="2" charset="-78"/>
              </a:rPr>
              <a:t>شخص اول: واحد هاي مختلف / بخش هاي داخلي</a:t>
            </a:r>
            <a:r>
              <a:rPr lang="en-US" sz="2400" b="1" smtClean="0">
                <a:cs typeface="Lotus" pitchFamily="2" charset="-78"/>
              </a:rPr>
              <a:t/>
            </a:r>
            <a:br>
              <a:rPr lang="en-US" sz="2400" b="1" smtClean="0">
                <a:cs typeface="Lotus" pitchFamily="2" charset="-78"/>
              </a:rPr>
            </a:br>
            <a:r>
              <a:rPr lang="ar-SA" sz="2400" b="1" smtClean="0">
                <a:cs typeface="Lotus" pitchFamily="2" charset="-78"/>
              </a:rPr>
              <a:t>شخص دوم: پيمانكاران / نمايندگان فروش</a:t>
            </a:r>
            <a:r>
              <a:rPr lang="en-US" sz="2400" b="1" smtClean="0">
                <a:cs typeface="Lotus" pitchFamily="2" charset="-78"/>
              </a:rPr>
              <a:t/>
            </a:r>
            <a:br>
              <a:rPr lang="en-US" sz="2400" b="1" smtClean="0">
                <a:cs typeface="Lotus" pitchFamily="2" charset="-78"/>
              </a:rPr>
            </a:br>
            <a:r>
              <a:rPr lang="ar-SA" sz="2400" b="1" smtClean="0">
                <a:cs typeface="Lotus" pitchFamily="2" charset="-78"/>
              </a:rPr>
              <a:t>شخص سوم: واحدها و سازمان هاي متقاضي</a:t>
            </a:r>
            <a:endParaRPr lang="en-US" sz="2400" b="1" smtClean="0">
              <a:cs typeface="Lotus" pitchFamily="2" charset="-78"/>
            </a:endParaRPr>
          </a:p>
        </p:txBody>
      </p:sp>
      <p:sp>
        <p:nvSpPr>
          <p:cNvPr id="15363" name="Rectangle 3"/>
          <p:cNvSpPr>
            <a:spLocks noChangeArrowheads="1"/>
          </p:cNvSpPr>
          <p:nvPr/>
        </p:nvSpPr>
        <p:spPr bwMode="auto">
          <a:xfrm>
            <a:off x="0" y="0"/>
            <a:ext cx="9123363" cy="787400"/>
          </a:xfrm>
          <a:prstGeom prst="rect">
            <a:avLst/>
          </a:prstGeom>
          <a:gradFill rotWithShape="0">
            <a:gsLst>
              <a:gs pos="0">
                <a:srgbClr val="FFCCCC"/>
              </a:gs>
              <a:gs pos="50000">
                <a:srgbClr val="FFFFFF"/>
              </a:gs>
              <a:gs pos="100000">
                <a:srgbClr val="FFCCCC"/>
              </a:gs>
            </a:gsLst>
            <a:lin ang="0" scaled="1"/>
          </a:gradFill>
          <a:ln w="9525">
            <a:solidFill>
              <a:srgbClr val="FF9999"/>
            </a:solidFill>
            <a:miter lim="800000"/>
            <a:headEnd/>
            <a:tailEnd/>
          </a:ln>
        </p:spPr>
        <p:txBody>
          <a:bodyPr anchor="ctr"/>
          <a:lstStyle/>
          <a:p>
            <a:pPr algn="ctr" rtl="1"/>
            <a:r>
              <a:rPr lang="ar-SA" sz="4000" b="1">
                <a:latin typeface="Times New Roman" pitchFamily="18" charset="0"/>
                <a:cs typeface="Titr" pitchFamily="2" charset="-78"/>
              </a:rPr>
              <a:t>انواع مميزي از نظر ماهيت (ادامه)</a:t>
            </a:r>
            <a:endParaRPr lang="en-US" sz="4000" b="1">
              <a:latin typeface="Times New Roman" pitchFamily="18" charset="0"/>
              <a:cs typeface="Titr" pitchFamily="2" charset="-78"/>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457200" y="1981200"/>
            <a:ext cx="7467600" cy="4419600"/>
          </a:xfrm>
        </p:spPr>
        <p:txBody>
          <a:bodyPr anchor="t" anchorCtr="0">
            <a:normAutofit fontScale="90000"/>
          </a:bodyPr>
          <a:lstStyle/>
          <a:p>
            <a:pPr algn="r" rtl="1"/>
            <a:r>
              <a:rPr lang="fa-IR" sz="3200" b="1" i="1" dirty="0" smtClean="0">
                <a:solidFill>
                  <a:schemeClr val="tx1">
                    <a:lumMod val="95000"/>
                    <a:lumOff val="5000"/>
                  </a:schemeClr>
                </a:solidFill>
                <a:latin typeface="Arial" pitchFamily="34" charset="0"/>
                <a:cs typeface="Arial" pitchFamily="34" charset="0"/>
              </a:rPr>
              <a:t> </a:t>
            </a:r>
            <a:r>
              <a:rPr lang="fa-IR" sz="3200" b="1" i="1" dirty="0" smtClean="0">
                <a:solidFill>
                  <a:srgbClr val="FF0000"/>
                </a:solidFill>
                <a:latin typeface="Arial" pitchFamily="34" charset="0"/>
                <a:cs typeface="Arial" pitchFamily="34" charset="0"/>
              </a:rPr>
              <a:t>1- </a:t>
            </a:r>
            <a:r>
              <a:rPr lang="fa-IR" sz="3600" b="1" i="1" dirty="0" smtClean="0">
                <a:solidFill>
                  <a:srgbClr val="FF0000"/>
                </a:solidFill>
                <a:latin typeface="Arial" pitchFamily="34" charset="0"/>
                <a:cs typeface="Arial" pitchFamily="34" charset="0"/>
              </a:rPr>
              <a:t>تعریف ممیزی</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2- تعاریف و واژگان</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3- اهمیت و جایگاه ممیزی در فعالیت های آزمایشگاه</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4-اهداف ممیزی </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5- انواع ممیزی</a:t>
            </a:r>
            <a:r>
              <a:rPr lang="fa-IR" sz="3600" b="1" i="1" dirty="0" smtClean="0">
                <a:solidFill>
                  <a:schemeClr val="tx1">
                    <a:lumMod val="95000"/>
                    <a:lumOff val="5000"/>
                  </a:schemeClr>
                </a:solidFill>
                <a:latin typeface="Arial" pitchFamily="34" charset="0"/>
                <a:cs typeface="Arial" pitchFamily="34" charset="0"/>
              </a:rPr>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6- دامنه ممیزی</a:t>
            </a:r>
            <a:r>
              <a:rPr lang="fa-IR" sz="3600" b="1" i="1" dirty="0" smtClean="0">
                <a:solidFill>
                  <a:schemeClr val="tx1">
                    <a:lumMod val="95000"/>
                    <a:lumOff val="5000"/>
                  </a:schemeClr>
                </a:solidFill>
                <a:latin typeface="Arial" pitchFamily="34" charset="0"/>
                <a:cs typeface="Arial" pitchFamily="34" charset="0"/>
              </a:rPr>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7- معیار ممیزی</a:t>
            </a:r>
            <a:endParaRPr lang="en-US" sz="3200" b="1" i="1" dirty="0" smtClean="0">
              <a:solidFill>
                <a:schemeClr val="tx1">
                  <a:lumMod val="95000"/>
                  <a:lumOff val="5000"/>
                </a:schemeClr>
              </a:solidFill>
              <a:latin typeface="Arial" pitchFamily="34" charset="0"/>
              <a:cs typeface="Arial" pitchFamily="34" charset="0"/>
            </a:endParaRPr>
          </a:p>
        </p:txBody>
      </p:sp>
      <p:sp>
        <p:nvSpPr>
          <p:cNvPr id="6147" name="Oval 6"/>
          <p:cNvSpPr>
            <a:spLocks noChangeArrowheads="1"/>
          </p:cNvSpPr>
          <p:nvPr/>
        </p:nvSpPr>
        <p:spPr bwMode="auto">
          <a:xfrm>
            <a:off x="5562600" y="914400"/>
            <a:ext cx="3384550" cy="865188"/>
          </a:xfrm>
          <a:prstGeom prst="ellipse">
            <a:avLst/>
          </a:prstGeom>
          <a:solidFill>
            <a:schemeClr val="accent1"/>
          </a:solidFill>
          <a:ln w="9525">
            <a:solidFill>
              <a:schemeClr val="tx1"/>
            </a:solidFill>
            <a:round/>
            <a:headEnd/>
            <a:tailEnd/>
          </a:ln>
        </p:spPr>
        <p:txBody>
          <a:bodyPr wrap="none" anchor="ctr"/>
          <a:lstStyle/>
          <a:p>
            <a:pPr algn="ctr"/>
            <a:r>
              <a:rPr lang="fa-IR" sz="4000" b="1" dirty="0" smtClean="0"/>
              <a:t>مبانی ممیزی</a:t>
            </a:r>
            <a:endParaRPr lang="en-US" sz="4000" b="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lstStyle/>
          <a:p>
            <a:r>
              <a:rPr lang="fa-IR" sz="8000" b="1" dirty="0" smtClean="0"/>
              <a:t>دامنه ممیزی</a:t>
            </a:r>
            <a:r>
              <a:rPr lang="fa-IR" b="1" dirty="0" smtClean="0"/>
              <a:t/>
            </a:r>
            <a:br>
              <a:rPr lang="fa-IR" b="1" dirty="0" smtClean="0"/>
            </a:br>
            <a:r>
              <a:rPr lang="en-US" b="1" dirty="0" smtClean="0"/>
              <a:t>Audit scope</a:t>
            </a:r>
            <a:r>
              <a:rPr lang="fa-IR" b="1" dirty="0" smtClean="0"/>
              <a:t/>
            </a:r>
            <a:br>
              <a:rPr lang="fa-IR" b="1" dirty="0" smtClean="0"/>
            </a:br>
            <a:r>
              <a:rPr lang="fa-IR" b="1" dirty="0" smtClean="0">
                <a:solidFill>
                  <a:srgbClr val="FF0000"/>
                </a:solidFill>
              </a:rPr>
              <a:t>شرحی از مکان های فیزیکی، واحدهای سازمانی، فعالیت ها و فرآیندها و همچنین دوره زمانی در برگرفته شده</a:t>
            </a:r>
            <a:r>
              <a:rPr lang="fa-IR" b="1" dirty="0" smtClean="0"/>
              <a:t> ،</a:t>
            </a:r>
            <a:br>
              <a:rPr lang="fa-IR" b="1" dirty="0" smtClean="0"/>
            </a:br>
            <a:r>
              <a:rPr lang="fa-IR" b="1" dirty="0" smtClean="0"/>
              <a:t>را گویند</a:t>
            </a:r>
            <a:endParaRPr lang="en-US"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457200" y="1981200"/>
            <a:ext cx="7467600" cy="4419600"/>
          </a:xfrm>
        </p:spPr>
        <p:txBody>
          <a:bodyPr anchor="t" anchorCtr="0">
            <a:normAutofit fontScale="90000"/>
          </a:bodyPr>
          <a:lstStyle/>
          <a:p>
            <a:pPr algn="r" rtl="1"/>
            <a:r>
              <a:rPr lang="fa-IR" sz="3200" b="1" i="1" dirty="0" smtClean="0">
                <a:solidFill>
                  <a:schemeClr val="tx1">
                    <a:lumMod val="95000"/>
                    <a:lumOff val="5000"/>
                  </a:schemeClr>
                </a:solidFill>
                <a:latin typeface="Arial" pitchFamily="34" charset="0"/>
                <a:cs typeface="Arial" pitchFamily="34" charset="0"/>
              </a:rPr>
              <a:t> </a:t>
            </a:r>
            <a:r>
              <a:rPr lang="fa-IR" sz="3200" b="1" i="1" dirty="0" smtClean="0">
                <a:solidFill>
                  <a:srgbClr val="FF0000"/>
                </a:solidFill>
                <a:latin typeface="Arial" pitchFamily="34" charset="0"/>
                <a:cs typeface="Arial" pitchFamily="34" charset="0"/>
              </a:rPr>
              <a:t>1- </a:t>
            </a:r>
            <a:r>
              <a:rPr lang="fa-IR" sz="3600" b="1" i="1" dirty="0" smtClean="0">
                <a:solidFill>
                  <a:srgbClr val="FF0000"/>
                </a:solidFill>
                <a:latin typeface="Arial" pitchFamily="34" charset="0"/>
                <a:cs typeface="Arial" pitchFamily="34" charset="0"/>
              </a:rPr>
              <a:t>تعریف ممیزی</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2- تعاریف و واژگان</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3- اهمیت و جایگاه ممیزی در فعالیت های آزمایشگاه</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4-اهداف ممیزی </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5- انواع ممیزی</a:t>
            </a:r>
            <a:r>
              <a:rPr lang="fa-IR" sz="3600" b="1" i="1" dirty="0" smtClean="0">
                <a:solidFill>
                  <a:schemeClr val="tx1">
                    <a:lumMod val="95000"/>
                    <a:lumOff val="5000"/>
                  </a:schemeClr>
                </a:solidFill>
                <a:latin typeface="Arial" pitchFamily="34" charset="0"/>
                <a:cs typeface="Arial" pitchFamily="34" charset="0"/>
              </a:rPr>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6- دامنه ممیزی</a:t>
            </a:r>
            <a:br>
              <a:rPr lang="fa-IR" sz="3600" b="1" i="1" dirty="0" smtClean="0">
                <a:solidFill>
                  <a:srgbClr val="FF0000"/>
                </a:solidFill>
                <a:latin typeface="Arial" pitchFamily="34" charset="0"/>
                <a:cs typeface="Arial" pitchFamily="34" charset="0"/>
              </a:rPr>
            </a:br>
            <a:r>
              <a:rPr lang="fa-IR" sz="3600" b="1" i="1" dirty="0" smtClean="0">
                <a:solidFill>
                  <a:srgbClr val="FF0000"/>
                </a:solidFill>
                <a:latin typeface="Arial" pitchFamily="34" charset="0"/>
                <a:cs typeface="Arial" pitchFamily="34" charset="0"/>
              </a:rPr>
              <a:t>7- معیار ممیزی</a:t>
            </a:r>
            <a:endParaRPr lang="en-US" sz="3200" b="1" i="1" dirty="0" smtClean="0">
              <a:solidFill>
                <a:srgbClr val="FF0000"/>
              </a:solidFill>
              <a:latin typeface="Arial" pitchFamily="34" charset="0"/>
              <a:cs typeface="Arial" pitchFamily="34" charset="0"/>
            </a:endParaRPr>
          </a:p>
        </p:txBody>
      </p:sp>
      <p:sp>
        <p:nvSpPr>
          <p:cNvPr id="6147" name="Oval 6"/>
          <p:cNvSpPr>
            <a:spLocks noChangeArrowheads="1"/>
          </p:cNvSpPr>
          <p:nvPr/>
        </p:nvSpPr>
        <p:spPr bwMode="auto">
          <a:xfrm>
            <a:off x="5562600" y="914400"/>
            <a:ext cx="3384550" cy="865188"/>
          </a:xfrm>
          <a:prstGeom prst="ellipse">
            <a:avLst/>
          </a:prstGeom>
          <a:solidFill>
            <a:schemeClr val="accent1"/>
          </a:solidFill>
          <a:ln w="9525">
            <a:solidFill>
              <a:schemeClr val="tx1"/>
            </a:solidFill>
            <a:round/>
            <a:headEnd/>
            <a:tailEnd/>
          </a:ln>
        </p:spPr>
        <p:txBody>
          <a:bodyPr wrap="none" anchor="ctr"/>
          <a:lstStyle/>
          <a:p>
            <a:pPr algn="ctr"/>
            <a:r>
              <a:rPr lang="fa-IR" sz="4000" b="1" dirty="0" smtClean="0"/>
              <a:t>مبانی ممیزی</a:t>
            </a:r>
            <a:endParaRPr lang="en-US" sz="4000"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973762"/>
          </a:xfrm>
        </p:spPr>
        <p:txBody>
          <a:bodyPr/>
          <a:lstStyle/>
          <a:p>
            <a:r>
              <a:rPr lang="fa-IR" sz="7200" b="1" dirty="0" smtClean="0"/>
              <a:t>معیار ممیزی</a:t>
            </a:r>
            <a:r>
              <a:rPr lang="fa-IR" b="1" dirty="0" smtClean="0"/>
              <a:t/>
            </a:r>
            <a:br>
              <a:rPr lang="fa-IR" b="1" dirty="0" smtClean="0"/>
            </a:br>
            <a:r>
              <a:rPr lang="en-US" b="1" dirty="0" smtClean="0"/>
              <a:t>Audit Criteria</a:t>
            </a:r>
            <a:r>
              <a:rPr lang="fa-IR" b="1" dirty="0" smtClean="0"/>
              <a:t/>
            </a:r>
            <a:br>
              <a:rPr lang="fa-IR" b="1" dirty="0" smtClean="0"/>
            </a:br>
            <a:r>
              <a:rPr lang="fa-IR" b="1" dirty="0" smtClean="0">
                <a:solidFill>
                  <a:srgbClr val="FF0000"/>
                </a:solidFill>
              </a:rPr>
              <a:t>مجموعه ی خط مشی ها،</a:t>
            </a:r>
            <a:br>
              <a:rPr lang="fa-IR" b="1" dirty="0" smtClean="0">
                <a:solidFill>
                  <a:srgbClr val="FF0000"/>
                </a:solidFill>
              </a:rPr>
            </a:br>
            <a:r>
              <a:rPr lang="fa-IR" b="1" dirty="0" smtClean="0">
                <a:solidFill>
                  <a:srgbClr val="FF0000"/>
                </a:solidFill>
              </a:rPr>
              <a:t> روش های اجرایی یا الزامات</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4"/>
          <p:cNvSpPr>
            <a:spLocks noGrp="1" noChangeArrowheads="1"/>
          </p:cNvSpPr>
          <p:nvPr>
            <p:ph type="title"/>
          </p:nvPr>
        </p:nvSpPr>
        <p:spPr>
          <a:xfrm>
            <a:off x="457200" y="274638"/>
            <a:ext cx="8229600" cy="6034087"/>
          </a:xfrm>
        </p:spPr>
        <p:txBody>
          <a:bodyPr>
            <a:normAutofit fontScale="90000"/>
          </a:bodyPr>
          <a:lstStyle/>
          <a:p>
            <a:pPr eaLnBrk="1" hangingPunct="1"/>
            <a:r>
              <a:rPr lang="fa-IR" sz="4000" b="1" i="1" smtClean="0"/>
              <a:t>یک سلام بلند و گرم و لطیف</a:t>
            </a:r>
            <a:br>
              <a:rPr lang="fa-IR" sz="4000" b="1" i="1" smtClean="0"/>
            </a:br>
            <a:r>
              <a:rPr lang="fa-IR" sz="4000" b="1" i="1" smtClean="0"/>
              <a:t>به شما دوستان عزیز و شریف</a:t>
            </a:r>
            <a:br>
              <a:rPr lang="fa-IR" sz="4000" b="1" i="1" smtClean="0"/>
            </a:br>
            <a:r>
              <a:rPr lang="fa-IR" sz="4000" b="1" i="1" smtClean="0"/>
              <a:t>دل تون شاد و سفره هاتون پر</a:t>
            </a:r>
            <a:br>
              <a:rPr lang="fa-IR" sz="4000" b="1" i="1" smtClean="0"/>
            </a:br>
            <a:r>
              <a:rPr lang="fa-IR" sz="4000" b="1" i="1" smtClean="0"/>
              <a:t>تن تون بی نیاز از دکتر</a:t>
            </a:r>
            <a:br>
              <a:rPr lang="fa-IR" sz="4000" b="1" i="1" smtClean="0"/>
            </a:br>
            <a:r>
              <a:rPr lang="fa-IR" sz="4000" b="1" i="1" smtClean="0"/>
              <a:t>چرخ تون وا نمونه از حرکت</a:t>
            </a:r>
            <a:br>
              <a:rPr lang="fa-IR" sz="4000" b="1" i="1" smtClean="0"/>
            </a:br>
            <a:r>
              <a:rPr lang="fa-IR" sz="4000" b="1" i="1" smtClean="0"/>
              <a:t>زندگی تون دراز و پر برکت</a:t>
            </a:r>
            <a:br>
              <a:rPr lang="fa-IR" sz="4000" b="1" i="1" smtClean="0"/>
            </a:br>
            <a:r>
              <a:rPr lang="fa-IR" sz="4000" b="1" i="1" smtClean="0"/>
              <a:t>بچه هاتون سلامت و دانا</a:t>
            </a:r>
            <a:br>
              <a:rPr lang="fa-IR" sz="4000" b="1" i="1" smtClean="0"/>
            </a:br>
            <a:r>
              <a:rPr lang="fa-IR" sz="4000" b="1" i="1" smtClean="0"/>
              <a:t>اهل “بالوالدین احسانا”</a:t>
            </a:r>
            <a:br>
              <a:rPr lang="fa-IR" sz="4000" b="1" i="1" smtClean="0"/>
            </a:br>
            <a:r>
              <a:rPr lang="fa-IR" sz="4000" b="1" i="1" smtClean="0"/>
              <a:t>دست تون پیش کس دراز نشه</a:t>
            </a:r>
            <a:br>
              <a:rPr lang="fa-IR" sz="4000" b="1" i="1" smtClean="0"/>
            </a:br>
            <a:r>
              <a:rPr lang="fa-IR" sz="4000" b="1" i="1" smtClean="0"/>
              <a:t>لب تون جز به خنده باز نشه</a:t>
            </a:r>
            <a:endParaRPr lang="en-US" sz="4000" b="1" i="1"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lstStyle/>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xmlns="" val="2354074642"/>
              </p:ext>
            </p:extLst>
          </p:nvPr>
        </p:nvGraphicFramePr>
        <p:xfrm>
          <a:off x="609600" y="457196"/>
          <a:ext cx="7924800" cy="5389884"/>
        </p:xfrm>
        <a:graphic>
          <a:graphicData uri="http://schemas.openxmlformats.org/drawingml/2006/table">
            <a:tbl>
              <a:tblPr firstRow="1" bandRow="1">
                <a:tableStyleId>{5C22544A-7EE6-4342-B048-85BDC9FD1C3A}</a:tableStyleId>
              </a:tblPr>
              <a:tblGrid>
                <a:gridCol w="1981200"/>
                <a:gridCol w="3733800"/>
                <a:gridCol w="1143000"/>
                <a:gridCol w="1066800"/>
              </a:tblGrid>
              <a:tr h="449157">
                <a:tc gridSpan="4">
                  <a:txBody>
                    <a:bodyPr/>
                    <a:lstStyle/>
                    <a:p>
                      <a:pPr marL="0" marR="0" algn="ctr" rtl="1">
                        <a:spcBef>
                          <a:spcPts val="0"/>
                        </a:spcBef>
                        <a:spcAft>
                          <a:spcPts val="0"/>
                        </a:spcAft>
                      </a:pPr>
                      <a:r>
                        <a:rPr lang="fa-IR" sz="2800" b="1" dirty="0" smtClean="0">
                          <a:latin typeface="Times New Roman"/>
                          <a:ea typeface="SimSun"/>
                          <a:cs typeface="Arial"/>
                        </a:rPr>
                        <a:t>20</a:t>
                      </a:r>
                      <a:r>
                        <a:rPr lang="fa-IR" sz="2800" b="1" baseline="0" dirty="0" smtClean="0">
                          <a:latin typeface="Times New Roman"/>
                          <a:ea typeface="SimSun"/>
                          <a:cs typeface="Arial"/>
                        </a:rPr>
                        <a:t> اردیبهشت 1394</a:t>
                      </a:r>
                      <a:endParaRPr lang="en-US" sz="2400" dirty="0">
                        <a:latin typeface="Times New Roman"/>
                        <a:ea typeface="SimSun"/>
                        <a:cs typeface="Arial"/>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r>
              <a:tr h="449157">
                <a:tc>
                  <a:txBody>
                    <a:bodyPr/>
                    <a:lstStyle/>
                    <a:p>
                      <a:pPr marL="0" marR="0" algn="ctr" rtl="1">
                        <a:spcBef>
                          <a:spcPts val="0"/>
                        </a:spcBef>
                        <a:spcAft>
                          <a:spcPts val="0"/>
                        </a:spcAft>
                      </a:pPr>
                      <a:r>
                        <a:rPr lang="en-US" sz="1300" b="1" dirty="0">
                          <a:latin typeface="Arial"/>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افتتاحیه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a:latin typeface="Times New Roman"/>
                          <a:ea typeface="SimSun"/>
                          <a:cs typeface="Arial"/>
                        </a:rPr>
                        <a:t> دکتر شیرین</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a:latin typeface="Times New Roman"/>
                          <a:ea typeface="SimSun"/>
                          <a:cs typeface="Arial"/>
                        </a:rPr>
                        <a:t>مفاهیم ممیزی – مبانی ممیزی</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smtClean="0">
                          <a:latin typeface="Times New Roman"/>
                          <a:ea typeface="SimSun"/>
                          <a:cs typeface="Arial"/>
                        </a:rPr>
                        <a:t>9:15</a:t>
                      </a:r>
                      <a:endParaRPr lang="en-US" sz="1200" u="sng" dirty="0">
                        <a:latin typeface="Times New Roman"/>
                        <a:ea typeface="SimSun"/>
                        <a:cs typeface="Arial"/>
                      </a:endParaRPr>
                    </a:p>
                  </a:txBody>
                  <a:tcPr marL="68580" marR="68580" marT="0" marB="0" anchor="ctr"/>
                </a:tc>
                <a:tc>
                  <a:txBody>
                    <a:bodyPr/>
                    <a:lstStyle/>
                    <a:p>
                      <a:pPr marL="0" marR="0" algn="ctr" defTabSz="914400" rtl="1" eaLnBrk="1" latinLnBrk="0" hangingPunct="1">
                        <a:spcBef>
                          <a:spcPts val="0"/>
                        </a:spcBef>
                        <a:spcAft>
                          <a:spcPts val="0"/>
                        </a:spcAft>
                      </a:pPr>
                      <a:r>
                        <a:rPr lang="en-US" sz="1200" b="1" u="sng" kern="1200" dirty="0" smtClean="0">
                          <a:solidFill>
                            <a:schemeClr val="dk1"/>
                          </a:solidFill>
                          <a:latin typeface="Times New Roman"/>
                          <a:ea typeface="SimSun"/>
                          <a:cs typeface="Arial"/>
                        </a:rPr>
                        <a:t>8:45</a:t>
                      </a:r>
                      <a:endParaRPr lang="en-US" sz="1200" b="1" u="sng" kern="1200" dirty="0">
                        <a:solidFill>
                          <a:schemeClr val="dk1"/>
                        </a:solidFill>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a:latin typeface="Times New Roman"/>
                          <a:ea typeface="SimSun"/>
                          <a:cs typeface="Arial"/>
                        </a:rPr>
                        <a:t> دکتر شیرین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برنامه ریزی و آماده سازی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9:15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تحقق ممیزی</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10:45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latin typeface="Times New Roman"/>
                          <a:ea typeface="SimSun"/>
                          <a:cs typeface="Arial"/>
                        </a:rPr>
                        <a:t>---</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استراحت و پذیرایی</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11:00</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10:45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solidFill>
                            <a:srgbClr val="FF0000"/>
                          </a:solidFill>
                          <a:latin typeface="Times New Roman"/>
                          <a:ea typeface="SimSun"/>
                          <a:cs typeface="Arial"/>
                        </a:rPr>
                        <a:t>کارگاه شماره </a:t>
                      </a:r>
                      <a:r>
                        <a:rPr lang="fa-IR" sz="1500" b="1" dirty="0" smtClean="0">
                          <a:solidFill>
                            <a:srgbClr val="FF0000"/>
                          </a:solidFill>
                          <a:latin typeface="Times New Roman"/>
                          <a:ea typeface="SimSun"/>
                          <a:cs typeface="Arial"/>
                        </a:rPr>
                        <a:t>1</a:t>
                      </a:r>
                      <a:r>
                        <a:rPr lang="en-US" sz="1500" b="1" dirty="0" smtClean="0">
                          <a:solidFill>
                            <a:srgbClr val="FF0000"/>
                          </a:solidFill>
                          <a:latin typeface="Arial"/>
                          <a:ea typeface="SimSun"/>
                          <a:cs typeface="Arial"/>
                        </a:rPr>
                        <a:t>: </a:t>
                      </a:r>
                      <a:r>
                        <a:rPr lang="fa-IR" sz="1500" b="1" dirty="0" smtClean="0">
                          <a:solidFill>
                            <a:srgbClr val="FF0000"/>
                          </a:solidFill>
                          <a:latin typeface="Times New Roman"/>
                          <a:ea typeface="SimSun"/>
                          <a:cs typeface="Arial"/>
                        </a:rPr>
                        <a:t> </a:t>
                      </a:r>
                      <a:r>
                        <a:rPr lang="fa-IR" sz="1500" b="1" dirty="0">
                          <a:solidFill>
                            <a:srgbClr val="FF0000"/>
                          </a:solidFill>
                          <a:latin typeface="Times New Roman"/>
                          <a:ea typeface="SimSun"/>
                          <a:cs typeface="Arial"/>
                        </a:rPr>
                        <a:t>تهیه چک لیست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a:solidFill>
                            <a:srgbClr val="FF0000"/>
                          </a:solidFill>
                          <a:latin typeface="Times New Roman"/>
                          <a:ea typeface="SimSun"/>
                          <a:cs typeface="Arial"/>
                        </a:rPr>
                        <a:t>12:00</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11:00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گزارش عدم انطباق</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a:solidFill>
                            <a:srgbClr val="FF0000"/>
                          </a:solidFill>
                          <a:latin typeface="Times New Roman"/>
                          <a:ea typeface="SimSun"/>
                          <a:cs typeface="Arial"/>
                        </a:rPr>
                        <a:t>کارگاه شماره </a:t>
                      </a:r>
                      <a:r>
                        <a:rPr lang="fa-IR" sz="1200" b="1" dirty="0" smtClean="0">
                          <a:solidFill>
                            <a:srgbClr val="FF0000"/>
                          </a:solidFill>
                          <a:latin typeface="Times New Roman"/>
                          <a:ea typeface="SimSun"/>
                          <a:cs typeface="Arial"/>
                        </a:rPr>
                        <a:t>2:</a:t>
                      </a:r>
                      <a:endParaRPr lang="en-US" sz="1200" dirty="0">
                        <a:latin typeface="Times New Roman"/>
                        <a:ea typeface="SimSun"/>
                        <a:cs typeface="Arial"/>
                      </a:endParaRPr>
                    </a:p>
                    <a:p>
                      <a:pPr marL="0" marR="0" algn="ctr" rtl="1">
                        <a:spcBef>
                          <a:spcPts val="0"/>
                        </a:spcBef>
                        <a:spcAft>
                          <a:spcPts val="0"/>
                        </a:spcAft>
                      </a:pPr>
                      <a:r>
                        <a:rPr lang="fa-IR" sz="1200" b="1" dirty="0">
                          <a:solidFill>
                            <a:srgbClr val="FF0000"/>
                          </a:solidFill>
                          <a:latin typeface="Times New Roman"/>
                          <a:ea typeface="SimSun"/>
                          <a:cs typeface="Arial"/>
                        </a:rPr>
                        <a:t>شناسایی عدم انطباق / گزارش عدم انطباق</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12:30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گزارش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solidFill>
                            <a:srgbClr val="FF0000"/>
                          </a:solidFill>
                          <a:latin typeface="Times New Roman"/>
                          <a:ea typeface="SimSun"/>
                          <a:cs typeface="Arial"/>
                        </a:rPr>
                        <a:t>تیم مدرسین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300" b="1" dirty="0">
                          <a:solidFill>
                            <a:srgbClr val="FF0000"/>
                          </a:solidFill>
                          <a:latin typeface="Times New Roman"/>
                          <a:ea typeface="SimSun"/>
                          <a:cs typeface="Arial"/>
                        </a:rPr>
                        <a:t>کارگاه شماره </a:t>
                      </a:r>
                      <a:r>
                        <a:rPr lang="fa-IR" sz="1300" b="1" dirty="0" smtClean="0">
                          <a:solidFill>
                            <a:srgbClr val="FF0000"/>
                          </a:solidFill>
                          <a:latin typeface="Times New Roman"/>
                          <a:ea typeface="SimSun"/>
                          <a:cs typeface="Arial"/>
                        </a:rPr>
                        <a:t>3: </a:t>
                      </a:r>
                      <a:endParaRPr lang="en-US" sz="1200" dirty="0">
                        <a:latin typeface="Times New Roman"/>
                        <a:ea typeface="SimSun"/>
                        <a:cs typeface="Arial"/>
                      </a:endParaRPr>
                    </a:p>
                    <a:p>
                      <a:pPr marL="0" marR="0" algn="ctr" rtl="1">
                        <a:spcBef>
                          <a:spcPts val="0"/>
                        </a:spcBef>
                        <a:spcAft>
                          <a:spcPts val="0"/>
                        </a:spcAft>
                      </a:pPr>
                      <a:r>
                        <a:rPr lang="fa-IR" sz="1300" b="1" dirty="0">
                          <a:solidFill>
                            <a:srgbClr val="FF0000"/>
                          </a:solidFill>
                          <a:latin typeface="Times New Roman"/>
                          <a:ea typeface="SimSun"/>
                          <a:cs typeface="Arial"/>
                        </a:rPr>
                        <a:t>گزارش ممیزی –  اقدام اصلاحی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14:00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13:30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آزمون کتبی پایان دوره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14:15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14:00</a:t>
                      </a:r>
                      <a:endParaRPr lang="en-US" sz="1200" dirty="0">
                        <a:latin typeface="Times New Roman"/>
                        <a:ea typeface="SimSun"/>
                        <a:cs typeface="Arial"/>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516562"/>
          </a:xfrm>
        </p:spPr>
        <p:txBody>
          <a:bodyPr>
            <a:normAutofit/>
          </a:bodyPr>
          <a:lstStyle/>
          <a:p>
            <a:r>
              <a:rPr lang="fa-IR" sz="8800" dirty="0" smtClean="0"/>
              <a:t>برنامه ریزی</a:t>
            </a:r>
            <a:br>
              <a:rPr lang="fa-IR" sz="8800" dirty="0" smtClean="0"/>
            </a:br>
            <a:r>
              <a:rPr lang="fa-IR" sz="8800" dirty="0" smtClean="0"/>
              <a:t> و آماده سازی ممیزی</a:t>
            </a:r>
            <a:endParaRPr lang="en-US" sz="88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745162"/>
          </a:xfrm>
        </p:spPr>
        <p:txBody>
          <a:bodyPr/>
          <a:lstStyle/>
          <a:p>
            <a:r>
              <a:rPr lang="fa-IR" sz="6000" b="1" dirty="0" smtClean="0"/>
              <a:t>برنامه ممیزی</a:t>
            </a:r>
            <a:r>
              <a:rPr lang="fa-IR" b="1" dirty="0" smtClean="0"/>
              <a:t/>
            </a:r>
            <a:br>
              <a:rPr lang="fa-IR" b="1" dirty="0" smtClean="0"/>
            </a:br>
            <a:r>
              <a:rPr lang="en-US" b="1" dirty="0" smtClean="0"/>
              <a:t>Audit Program</a:t>
            </a:r>
            <a:r>
              <a:rPr lang="fa-IR" b="1" dirty="0" smtClean="0"/>
              <a:t/>
            </a:r>
            <a:br>
              <a:rPr lang="fa-IR" b="1" dirty="0" smtClean="0"/>
            </a:br>
            <a:r>
              <a:rPr lang="fa-IR" b="1" dirty="0" smtClean="0">
                <a:solidFill>
                  <a:srgbClr val="FF0000"/>
                </a:solidFill>
              </a:rPr>
              <a:t>مجموعه ای از یک یا چند ممیزی برنامه ریزی شده برای محدوده زمانی مشخص و برای دستیابی به هدفی خاص</a:t>
            </a:r>
            <a:br>
              <a:rPr lang="fa-IR" b="1" dirty="0" smtClean="0">
                <a:solidFill>
                  <a:srgbClr val="FF0000"/>
                </a:solidFill>
              </a:rPr>
            </a:br>
            <a:r>
              <a:rPr lang="fa-IR" b="1" dirty="0" smtClean="0">
                <a:solidFill>
                  <a:srgbClr val="FF0000"/>
                </a:solidFill>
              </a:rPr>
              <a:t/>
            </a:r>
            <a:br>
              <a:rPr lang="fa-IR" b="1" dirty="0" smtClean="0">
                <a:solidFill>
                  <a:srgbClr val="FF0000"/>
                </a:solidFill>
              </a:rPr>
            </a:br>
            <a:r>
              <a:rPr lang="fa-IR" sz="2400" b="1" dirty="0" smtClean="0"/>
              <a:t>برنامه ممیزی توسط سرپرست تیم ممیزی (سرممیزی) انجام می گیرد.</a:t>
            </a:r>
            <a:endParaRPr lang="en-US"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0" y="274638"/>
            <a:ext cx="8686800" cy="6202362"/>
          </a:xfrm>
        </p:spPr>
        <p:txBody>
          <a:bodyPr>
            <a:noAutofit/>
          </a:bodyPr>
          <a:lstStyle/>
          <a:p>
            <a:pPr algn="r" rtl="1" eaLnBrk="1" hangingPunct="1"/>
            <a:r>
              <a:rPr lang="fa-IR" sz="2400" b="1" dirty="0" smtClean="0">
                <a:cs typeface="+mn-cs"/>
              </a:rPr>
              <a:t/>
            </a:r>
            <a:br>
              <a:rPr lang="fa-IR" sz="2400" b="1" dirty="0" smtClean="0">
                <a:cs typeface="+mn-cs"/>
              </a:rPr>
            </a:br>
            <a:r>
              <a:rPr lang="fa-IR" sz="2400" b="1" dirty="0" smtClean="0">
                <a:cs typeface="+mn-cs"/>
              </a:rPr>
              <a:t/>
            </a:r>
            <a:br>
              <a:rPr lang="fa-IR" sz="2400" b="1" dirty="0" smtClean="0">
                <a:cs typeface="+mn-cs"/>
              </a:rPr>
            </a:br>
            <a:r>
              <a:rPr lang="fa-IR" sz="3600" b="1" dirty="0" smtClean="0">
                <a:solidFill>
                  <a:srgbClr val="FF0000"/>
                </a:solidFill>
                <a:cs typeface="+mn-cs"/>
              </a:rPr>
              <a:t>1- برنامه ممیزی : </a:t>
            </a:r>
            <a:br>
              <a:rPr lang="fa-IR" sz="3600" b="1" dirty="0" smtClean="0">
                <a:solidFill>
                  <a:srgbClr val="FF0000"/>
                </a:solidFill>
                <a:cs typeface="+mn-cs"/>
              </a:rPr>
            </a:br>
            <a:r>
              <a:rPr lang="fa-IR" sz="3200" b="1" dirty="0" smtClean="0">
                <a:cs typeface="+mn-cs"/>
              </a:rPr>
              <a:t/>
            </a:r>
            <a:br>
              <a:rPr lang="fa-IR" sz="3200" b="1" dirty="0" smtClean="0">
                <a:cs typeface="+mn-cs"/>
              </a:rPr>
            </a:br>
            <a:r>
              <a:rPr lang="fa-IR" sz="3600" b="1" dirty="0" smtClean="0">
                <a:cs typeface="+mn-cs"/>
              </a:rPr>
              <a:t>1-1- اهداف ممیزی: </a:t>
            </a:r>
            <a:r>
              <a:rPr lang="fa-IR" sz="3600" b="1" dirty="0" smtClean="0">
                <a:solidFill>
                  <a:schemeClr val="tx2">
                    <a:lumMod val="60000"/>
                    <a:lumOff val="40000"/>
                  </a:schemeClr>
                </a:solidFill>
                <a:cs typeface="+mn-cs"/>
              </a:rPr>
              <a:t/>
            </a:r>
            <a:br>
              <a:rPr lang="fa-IR" sz="3600" b="1" dirty="0" smtClean="0">
                <a:solidFill>
                  <a:schemeClr val="tx2">
                    <a:lumMod val="60000"/>
                    <a:lumOff val="40000"/>
                  </a:schemeClr>
                </a:solidFill>
                <a:cs typeface="+mn-cs"/>
              </a:rPr>
            </a:br>
            <a:r>
              <a:rPr lang="fa-IR" sz="3600" b="1" dirty="0" smtClean="0">
                <a:solidFill>
                  <a:schemeClr val="tx2">
                    <a:lumMod val="60000"/>
                    <a:lumOff val="40000"/>
                  </a:schemeClr>
                </a:solidFill>
                <a:cs typeface="+mn-cs"/>
              </a:rPr>
              <a:t>- برآورده شدن الزامات یک استاندارد</a:t>
            </a:r>
            <a:br>
              <a:rPr lang="fa-IR" sz="3600" b="1" dirty="0" smtClean="0">
                <a:solidFill>
                  <a:schemeClr val="tx2">
                    <a:lumMod val="60000"/>
                    <a:lumOff val="40000"/>
                  </a:schemeClr>
                </a:solidFill>
                <a:cs typeface="+mn-cs"/>
              </a:rPr>
            </a:br>
            <a:r>
              <a:rPr lang="fa-IR" sz="3600" b="1" dirty="0" smtClean="0">
                <a:solidFill>
                  <a:schemeClr val="tx2">
                    <a:lumMod val="60000"/>
                    <a:lumOff val="40000"/>
                  </a:schemeClr>
                </a:solidFill>
                <a:cs typeface="+mn-cs"/>
              </a:rPr>
              <a:t>- تصدیق انطباق با الزامات یک قرارداد</a:t>
            </a:r>
            <a:br>
              <a:rPr lang="fa-IR" sz="3600" b="1" dirty="0" smtClean="0">
                <a:solidFill>
                  <a:schemeClr val="tx2">
                    <a:lumMod val="60000"/>
                    <a:lumOff val="40000"/>
                  </a:schemeClr>
                </a:solidFill>
                <a:cs typeface="+mn-cs"/>
              </a:rPr>
            </a:br>
            <a:r>
              <a:rPr lang="fa-IR" sz="3600" b="1" dirty="0" smtClean="0">
                <a:solidFill>
                  <a:schemeClr val="tx2">
                    <a:lumMod val="60000"/>
                    <a:lumOff val="40000"/>
                  </a:schemeClr>
                </a:solidFill>
                <a:cs typeface="+mn-cs"/>
              </a:rPr>
              <a:t>- ممیزی یک تامین کننده</a:t>
            </a:r>
            <a:br>
              <a:rPr lang="fa-IR" sz="3600" b="1" dirty="0" smtClean="0">
                <a:solidFill>
                  <a:schemeClr val="tx2">
                    <a:lumMod val="60000"/>
                    <a:lumOff val="40000"/>
                  </a:schemeClr>
                </a:solidFill>
                <a:cs typeface="+mn-cs"/>
              </a:rPr>
            </a:br>
            <a:r>
              <a:rPr lang="fa-IR" sz="3600" b="1" dirty="0" smtClean="0">
                <a:solidFill>
                  <a:schemeClr val="tx2">
                    <a:lumMod val="60000"/>
                    <a:lumOff val="40000"/>
                  </a:schemeClr>
                </a:solidFill>
                <a:cs typeface="+mn-cs"/>
              </a:rPr>
              <a:t>- کمک به بهبود سیستم مدیریت کیفیت (ممیزی داخلی)</a:t>
            </a:r>
            <a:br>
              <a:rPr lang="fa-IR" sz="3600" b="1" dirty="0" smtClean="0">
                <a:solidFill>
                  <a:schemeClr val="tx2">
                    <a:lumMod val="60000"/>
                    <a:lumOff val="40000"/>
                  </a:schemeClr>
                </a:solidFill>
                <a:cs typeface="+mn-cs"/>
              </a:rPr>
            </a:br>
            <a:r>
              <a:rPr lang="fa-IR" sz="3600" b="1" dirty="0" smtClean="0">
                <a:solidFill>
                  <a:schemeClr val="tx2">
                    <a:lumMod val="60000"/>
                    <a:lumOff val="40000"/>
                  </a:schemeClr>
                </a:solidFill>
                <a:cs typeface="+mn-cs"/>
              </a:rPr>
              <a:t/>
            </a:r>
            <a:br>
              <a:rPr lang="fa-IR" sz="3600" b="1" dirty="0" smtClean="0">
                <a:solidFill>
                  <a:schemeClr val="tx2">
                    <a:lumMod val="60000"/>
                    <a:lumOff val="40000"/>
                  </a:schemeClr>
                </a:solidFill>
                <a:cs typeface="+mn-cs"/>
              </a:rPr>
            </a:br>
            <a:r>
              <a:rPr lang="fa-IR" sz="3600" b="1" dirty="0" smtClean="0">
                <a:cs typeface="+mn-cs"/>
              </a:rPr>
              <a:t>1-2- دامنه ممیزی:</a:t>
            </a:r>
            <a:br>
              <a:rPr lang="fa-IR" sz="3600" b="1" dirty="0" smtClean="0">
                <a:cs typeface="+mn-cs"/>
              </a:rPr>
            </a:br>
            <a:r>
              <a:rPr lang="fa-IR" sz="3600" b="1" dirty="0" smtClean="0">
                <a:solidFill>
                  <a:schemeClr val="tx2">
                    <a:lumMod val="60000"/>
                    <a:lumOff val="40000"/>
                  </a:schemeClr>
                </a:solidFill>
                <a:cs typeface="+mn-cs"/>
              </a:rPr>
              <a:t>-</a:t>
            </a:r>
            <a:r>
              <a:rPr lang="fa-IR" sz="3600" b="1" dirty="0" smtClean="0">
                <a:cs typeface="+mn-cs"/>
              </a:rPr>
              <a:t> </a:t>
            </a:r>
            <a:r>
              <a:rPr lang="fa-IR" sz="3600" b="1" dirty="0" smtClean="0">
                <a:solidFill>
                  <a:schemeClr val="tx2">
                    <a:lumMod val="60000"/>
                    <a:lumOff val="40000"/>
                  </a:schemeClr>
                </a:solidFill>
                <a:cs typeface="+mn-cs"/>
              </a:rPr>
              <a:t>کجا و چه فعالیتی</a:t>
            </a:r>
            <a:r>
              <a:rPr lang="fa-IR" sz="3200" b="1" dirty="0" smtClean="0">
                <a:cs typeface="+mn-cs"/>
              </a:rPr>
              <a:t/>
            </a:r>
            <a:br>
              <a:rPr lang="fa-IR" sz="3200" b="1" dirty="0" smtClean="0">
                <a:cs typeface="+mn-cs"/>
              </a:rPr>
            </a:br>
            <a:r>
              <a:rPr lang="fa-IR" sz="2400" b="1" dirty="0" smtClean="0">
                <a:cs typeface="+mn-cs"/>
              </a:rPr>
              <a:t/>
            </a:r>
            <a:br>
              <a:rPr lang="fa-IR" sz="2400" b="1" dirty="0" smtClean="0">
                <a:cs typeface="+mn-cs"/>
              </a:rPr>
            </a:br>
            <a:endParaRPr lang="en-US" sz="2400" b="1" dirty="0" smtClean="0">
              <a:cs typeface="+mn-cs"/>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0" y="0"/>
            <a:ext cx="9123363" cy="787400"/>
          </a:xfrm>
          <a:prstGeom prst="rect">
            <a:avLst/>
          </a:prstGeom>
          <a:gradFill rotWithShape="0">
            <a:gsLst>
              <a:gs pos="0">
                <a:srgbClr val="FFCCCC"/>
              </a:gs>
              <a:gs pos="50000">
                <a:srgbClr val="FFFFFF"/>
              </a:gs>
              <a:gs pos="100000">
                <a:srgbClr val="FFCCCC"/>
              </a:gs>
            </a:gsLst>
            <a:lin ang="0" scaled="1"/>
          </a:gradFill>
          <a:ln w="9525">
            <a:solidFill>
              <a:srgbClr val="FF9999"/>
            </a:solidFill>
            <a:miter lim="800000"/>
            <a:headEnd/>
            <a:tailEnd/>
          </a:ln>
        </p:spPr>
        <p:txBody>
          <a:bodyPr anchor="ctr"/>
          <a:lstStyle/>
          <a:p>
            <a:pPr algn="ctr" rtl="1"/>
            <a:r>
              <a:rPr lang="ar-SA" sz="4000" b="1">
                <a:latin typeface="Times New Roman" pitchFamily="18" charset="0"/>
                <a:cs typeface="Titr" pitchFamily="2" charset="-78"/>
              </a:rPr>
              <a:t>تهيه برنامه مميزي</a:t>
            </a:r>
            <a:endParaRPr lang="en-US" sz="4000" b="1">
              <a:latin typeface="Times New Roman" pitchFamily="18" charset="0"/>
              <a:cs typeface="Titr" pitchFamily="2" charset="-78"/>
            </a:endParaRPr>
          </a:p>
        </p:txBody>
      </p:sp>
      <p:sp>
        <p:nvSpPr>
          <p:cNvPr id="18435" name="Rectangle 3"/>
          <p:cNvSpPr>
            <a:spLocks noChangeArrowheads="1"/>
          </p:cNvSpPr>
          <p:nvPr/>
        </p:nvSpPr>
        <p:spPr bwMode="auto">
          <a:xfrm>
            <a:off x="117475" y="762000"/>
            <a:ext cx="8950325" cy="5743111"/>
          </a:xfrm>
          <a:prstGeom prst="rect">
            <a:avLst/>
          </a:prstGeom>
          <a:noFill/>
          <a:ln w="9525">
            <a:noFill/>
            <a:miter lim="800000"/>
            <a:headEnd/>
            <a:tailEnd/>
          </a:ln>
        </p:spPr>
        <p:txBody>
          <a:bodyPr anchor="ctr">
            <a:spAutoFit/>
          </a:bodyPr>
          <a:lstStyle/>
          <a:p>
            <a:pPr marL="384175" indent="-384175" algn="r" rtl="1">
              <a:lnSpc>
                <a:spcPct val="110000"/>
              </a:lnSpc>
              <a:spcBef>
                <a:spcPct val="10000"/>
              </a:spcBef>
            </a:pPr>
            <a:r>
              <a:rPr lang="fa-IR" sz="2400" b="1" dirty="0" smtClean="0">
                <a:latin typeface="Times New Roman" pitchFamily="18" charset="0"/>
                <a:cs typeface="Lotus" pitchFamily="2" charset="-78"/>
              </a:rPr>
              <a:t> </a:t>
            </a:r>
            <a:r>
              <a:rPr lang="ar-SA" sz="2400" b="1" dirty="0" smtClean="0">
                <a:solidFill>
                  <a:srgbClr val="FF0000"/>
                </a:solidFill>
                <a:latin typeface="Times New Roman" pitchFamily="18" charset="0"/>
              </a:rPr>
              <a:t>برنامه سالانه</a:t>
            </a:r>
            <a:r>
              <a:rPr lang="fa-IR" sz="2400" b="1" dirty="0" smtClean="0">
                <a:solidFill>
                  <a:srgbClr val="FF0000"/>
                </a:solidFill>
                <a:latin typeface="Times New Roman" pitchFamily="18" charset="0"/>
              </a:rPr>
              <a:t> ممیزی داخلی</a:t>
            </a:r>
            <a:r>
              <a:rPr lang="fa-IR" sz="2400" b="1" dirty="0" smtClean="0">
                <a:latin typeface="Times New Roman" pitchFamily="18" charset="0"/>
              </a:rPr>
              <a:t>:      </a:t>
            </a:r>
            <a:r>
              <a:rPr lang="ar-SA" sz="2400" b="1" dirty="0" smtClean="0">
                <a:solidFill>
                  <a:srgbClr val="006600"/>
                </a:solidFill>
                <a:latin typeface="Times New Roman" pitchFamily="18" charset="0"/>
              </a:rPr>
              <a:t>مشخص </a:t>
            </a:r>
            <a:r>
              <a:rPr lang="ar-SA" sz="2400" b="1" dirty="0">
                <a:solidFill>
                  <a:srgbClr val="006600"/>
                </a:solidFill>
                <a:latin typeface="Times New Roman" pitchFamily="18" charset="0"/>
              </a:rPr>
              <a:t>نمودن تعداد و زمان مميزي ها در </a:t>
            </a:r>
            <a:r>
              <a:rPr lang="ar-SA" sz="2400" b="1" dirty="0" smtClean="0">
                <a:solidFill>
                  <a:srgbClr val="006600"/>
                </a:solidFill>
                <a:latin typeface="Times New Roman" pitchFamily="18" charset="0"/>
              </a:rPr>
              <a:t>هرسال</a:t>
            </a:r>
            <a:endParaRPr lang="fa-IR" sz="2400" b="1" dirty="0" smtClean="0">
              <a:solidFill>
                <a:srgbClr val="006600"/>
              </a:solidFill>
              <a:latin typeface="Times New Roman" pitchFamily="18" charset="0"/>
            </a:endParaRPr>
          </a:p>
          <a:p>
            <a:pPr marL="384175" indent="-384175" algn="ctr" rtl="1">
              <a:lnSpc>
                <a:spcPct val="110000"/>
              </a:lnSpc>
              <a:spcBef>
                <a:spcPct val="10000"/>
              </a:spcBef>
            </a:pPr>
            <a:r>
              <a:rPr lang="fa-IR" sz="2400" b="1" dirty="0" smtClean="0">
                <a:solidFill>
                  <a:srgbClr val="006600"/>
                </a:solidFill>
                <a:latin typeface="Times New Roman" pitchFamily="18" charset="0"/>
              </a:rPr>
              <a:t>------------------------------------------------------------------------------</a:t>
            </a:r>
          </a:p>
          <a:p>
            <a:pPr marL="384175" indent="-384175" algn="r" rtl="1">
              <a:lnSpc>
                <a:spcPct val="110000"/>
              </a:lnSpc>
              <a:spcBef>
                <a:spcPct val="10000"/>
              </a:spcBef>
            </a:pPr>
            <a:r>
              <a:rPr lang="ar-SA" sz="2400" b="1" dirty="0" smtClean="0">
                <a:solidFill>
                  <a:srgbClr val="FF0000"/>
                </a:solidFill>
                <a:latin typeface="Times New Roman" pitchFamily="18" charset="0"/>
              </a:rPr>
              <a:t>برنامه </a:t>
            </a:r>
            <a:r>
              <a:rPr lang="ar-SA" sz="2400" b="1" dirty="0">
                <a:solidFill>
                  <a:srgbClr val="FF0000"/>
                </a:solidFill>
                <a:latin typeface="Times New Roman" pitchFamily="18" charset="0"/>
              </a:rPr>
              <a:t>زمان‍بندي </a:t>
            </a:r>
            <a:r>
              <a:rPr lang="ar-SA" sz="2400" b="1" dirty="0" smtClean="0">
                <a:solidFill>
                  <a:srgbClr val="FF0000"/>
                </a:solidFill>
                <a:latin typeface="Times New Roman" pitchFamily="18" charset="0"/>
              </a:rPr>
              <a:t>مميـزي</a:t>
            </a:r>
            <a:r>
              <a:rPr lang="fa-IR" sz="2400" b="1" dirty="0" smtClean="0">
                <a:solidFill>
                  <a:srgbClr val="FF0000"/>
                </a:solidFill>
                <a:latin typeface="Times New Roman" pitchFamily="18" charset="0"/>
              </a:rPr>
              <a:t>:</a:t>
            </a:r>
            <a:endParaRPr lang="ar-SA" sz="2400" b="1" dirty="0">
              <a:solidFill>
                <a:srgbClr val="FF0000"/>
              </a:solidFill>
              <a:latin typeface="Times New Roman" pitchFamily="18" charset="0"/>
            </a:endParaRPr>
          </a:p>
          <a:p>
            <a:pPr marL="384175" indent="-384175" algn="r" rtl="1">
              <a:lnSpc>
                <a:spcPct val="110000"/>
              </a:lnSpc>
              <a:spcBef>
                <a:spcPct val="10000"/>
              </a:spcBef>
            </a:pPr>
            <a:r>
              <a:rPr lang="ar-SA" sz="2400" b="1" dirty="0">
                <a:latin typeface="Times New Roman" pitchFamily="18" charset="0"/>
              </a:rPr>
              <a:t>برنامه زمان بندي مميزي بايد شامل اين موارد باشد:</a:t>
            </a:r>
          </a:p>
          <a:p>
            <a:pPr marL="384175" indent="-384175" algn="r" rtl="1">
              <a:lnSpc>
                <a:spcPct val="110000"/>
              </a:lnSpc>
              <a:spcBef>
                <a:spcPct val="10000"/>
              </a:spcBef>
              <a:buFontTx/>
              <a:buBlip>
                <a:blip r:embed="rId3"/>
              </a:buBlip>
            </a:pPr>
            <a:r>
              <a:rPr lang="ar-SA" sz="2400" b="1" dirty="0">
                <a:solidFill>
                  <a:srgbClr val="006600"/>
                </a:solidFill>
                <a:latin typeface="Times New Roman" pitchFamily="18" charset="0"/>
              </a:rPr>
              <a:t>اهداف و دامنه كاربرد مميزي</a:t>
            </a:r>
          </a:p>
          <a:p>
            <a:pPr marL="384175" indent="-384175" algn="r" rtl="1">
              <a:lnSpc>
                <a:spcPct val="110000"/>
              </a:lnSpc>
              <a:spcBef>
                <a:spcPct val="10000"/>
              </a:spcBef>
              <a:buFontTx/>
              <a:buBlip>
                <a:blip r:embed="rId3"/>
              </a:buBlip>
            </a:pPr>
            <a:r>
              <a:rPr lang="ar-SA" sz="2400" b="1" dirty="0">
                <a:solidFill>
                  <a:srgbClr val="006600"/>
                </a:solidFill>
                <a:latin typeface="Times New Roman" pitchFamily="18" charset="0"/>
              </a:rPr>
              <a:t>مشخص نمودن واحدهاي سازماني مورد مميزي</a:t>
            </a:r>
          </a:p>
          <a:p>
            <a:pPr marL="384175" indent="-384175" algn="r" rtl="1">
              <a:lnSpc>
                <a:spcPct val="110000"/>
              </a:lnSpc>
              <a:spcBef>
                <a:spcPct val="10000"/>
              </a:spcBef>
              <a:buFontTx/>
              <a:buBlip>
                <a:blip r:embed="rId3"/>
              </a:buBlip>
            </a:pPr>
            <a:r>
              <a:rPr lang="ar-SA" sz="2400" b="1" dirty="0">
                <a:solidFill>
                  <a:srgbClr val="006600"/>
                </a:solidFill>
                <a:latin typeface="Times New Roman" pitchFamily="18" charset="0"/>
              </a:rPr>
              <a:t>تعيين افرادي كه مسئوليت‍هاي مهم و مستقيم در ارتباط با اهداف و دامنه كاربرد دارند.</a:t>
            </a:r>
          </a:p>
          <a:p>
            <a:pPr marL="384175" indent="-384175" algn="r" rtl="1">
              <a:lnSpc>
                <a:spcPct val="110000"/>
              </a:lnSpc>
              <a:spcBef>
                <a:spcPct val="10000"/>
              </a:spcBef>
              <a:buFontTx/>
              <a:buBlip>
                <a:blip r:embed="rId3"/>
              </a:buBlip>
            </a:pPr>
            <a:r>
              <a:rPr lang="ar-SA" sz="2400" b="1" dirty="0">
                <a:solidFill>
                  <a:srgbClr val="006600"/>
                </a:solidFill>
                <a:latin typeface="Times New Roman" pitchFamily="18" charset="0"/>
              </a:rPr>
              <a:t>مشخص نمودن مدارك مرجع (استاندارد سيستم مديريت كيفيت، نظامنامه كيفيت مميزي شونده)</a:t>
            </a:r>
          </a:p>
          <a:p>
            <a:pPr marL="384175" indent="-384175" algn="r" rtl="1">
              <a:lnSpc>
                <a:spcPct val="110000"/>
              </a:lnSpc>
              <a:spcBef>
                <a:spcPct val="10000"/>
              </a:spcBef>
              <a:buFontTx/>
              <a:buBlip>
                <a:blip r:embed="rId3"/>
              </a:buBlip>
            </a:pPr>
            <a:r>
              <a:rPr lang="ar-SA" sz="2400" b="1" dirty="0">
                <a:solidFill>
                  <a:srgbClr val="006600"/>
                </a:solidFill>
                <a:latin typeface="Times New Roman" pitchFamily="18" charset="0"/>
              </a:rPr>
              <a:t>تعيين اعضاي گروه مميـزي</a:t>
            </a:r>
          </a:p>
          <a:p>
            <a:pPr marL="384175" indent="-384175" algn="r" rtl="1">
              <a:lnSpc>
                <a:spcPct val="110000"/>
              </a:lnSpc>
              <a:spcBef>
                <a:spcPct val="10000"/>
              </a:spcBef>
              <a:buFontTx/>
              <a:buBlip>
                <a:blip r:embed="rId3"/>
              </a:buBlip>
            </a:pPr>
            <a:r>
              <a:rPr lang="ar-SA" sz="2400" b="1" dirty="0">
                <a:solidFill>
                  <a:srgbClr val="006600"/>
                </a:solidFill>
                <a:latin typeface="Times New Roman" pitchFamily="18" charset="0"/>
              </a:rPr>
              <a:t>تاريخ و مكان انجام مميـزي</a:t>
            </a:r>
          </a:p>
          <a:p>
            <a:pPr marL="384175" indent="-384175" algn="r" rtl="1">
              <a:lnSpc>
                <a:spcPct val="110000"/>
              </a:lnSpc>
              <a:spcBef>
                <a:spcPct val="10000"/>
              </a:spcBef>
              <a:buFontTx/>
              <a:buBlip>
                <a:blip r:embed="rId3"/>
              </a:buBlip>
            </a:pPr>
            <a:r>
              <a:rPr lang="ar-SA" sz="2400" b="1" dirty="0">
                <a:solidFill>
                  <a:srgbClr val="006600"/>
                </a:solidFill>
                <a:latin typeface="Times New Roman" pitchFamily="18" charset="0"/>
              </a:rPr>
              <a:t>مدت زمان هر فعاليت عمده مميزي</a:t>
            </a:r>
            <a:endParaRPr lang="en-US" sz="2400" b="1" dirty="0">
              <a:solidFill>
                <a:srgbClr val="006600"/>
              </a:solidFill>
              <a:latin typeface="Times New Roman"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lstStyle/>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xmlns="" val="1258105613"/>
              </p:ext>
            </p:extLst>
          </p:nvPr>
        </p:nvGraphicFramePr>
        <p:xfrm>
          <a:off x="609600" y="457196"/>
          <a:ext cx="7924800" cy="5389884"/>
        </p:xfrm>
        <a:graphic>
          <a:graphicData uri="http://schemas.openxmlformats.org/drawingml/2006/table">
            <a:tbl>
              <a:tblPr firstRow="1" bandRow="1">
                <a:tableStyleId>{5C22544A-7EE6-4342-B048-85BDC9FD1C3A}</a:tableStyleId>
              </a:tblPr>
              <a:tblGrid>
                <a:gridCol w="1981200"/>
                <a:gridCol w="3733800"/>
                <a:gridCol w="1143000"/>
                <a:gridCol w="1066800"/>
              </a:tblGrid>
              <a:tr h="449157">
                <a:tc gridSpan="4">
                  <a:txBody>
                    <a:bodyPr/>
                    <a:lstStyle/>
                    <a:p>
                      <a:pPr marL="0" marR="0" algn="ctr" rtl="1">
                        <a:spcBef>
                          <a:spcPts val="0"/>
                        </a:spcBef>
                        <a:spcAft>
                          <a:spcPts val="0"/>
                        </a:spcAft>
                      </a:pPr>
                      <a:r>
                        <a:rPr lang="en-US" sz="2800" b="1" dirty="0" smtClean="0">
                          <a:latin typeface="Times New Roman"/>
                          <a:ea typeface="SimSun"/>
                          <a:cs typeface="Arial"/>
                        </a:rPr>
                        <a:t>20</a:t>
                      </a:r>
                      <a:r>
                        <a:rPr lang="fa-IR" sz="2800" b="1" baseline="0" dirty="0" smtClean="0">
                          <a:latin typeface="Times New Roman"/>
                          <a:ea typeface="SimSun"/>
                          <a:cs typeface="Arial"/>
                        </a:rPr>
                        <a:t> اردیبهشت 1394</a:t>
                      </a:r>
                      <a:endParaRPr lang="en-US" sz="2400" dirty="0">
                        <a:latin typeface="Times New Roman"/>
                        <a:ea typeface="SimSun"/>
                        <a:cs typeface="Arial"/>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r>
              <a:tr h="449157">
                <a:tc>
                  <a:txBody>
                    <a:bodyPr/>
                    <a:lstStyle/>
                    <a:p>
                      <a:pPr marL="0" marR="0" algn="ctr" rtl="1">
                        <a:spcBef>
                          <a:spcPts val="0"/>
                        </a:spcBef>
                        <a:spcAft>
                          <a:spcPts val="0"/>
                        </a:spcAft>
                      </a:pPr>
                      <a:r>
                        <a:rPr lang="en-US" sz="1300" b="1" dirty="0">
                          <a:latin typeface="Arial"/>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افتتاحیه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a:latin typeface="Times New Roman"/>
                          <a:ea typeface="SimSun"/>
                          <a:cs typeface="Arial"/>
                        </a:rPr>
                        <a:t> دکتر شیرین</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a:latin typeface="Times New Roman"/>
                          <a:ea typeface="SimSun"/>
                          <a:cs typeface="Arial"/>
                        </a:rPr>
                        <a:t>مفاهیم ممیزی – مبانی ممیزی</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smtClean="0">
                          <a:latin typeface="Times New Roman"/>
                          <a:ea typeface="SimSun"/>
                          <a:cs typeface="Arial"/>
                        </a:rPr>
                        <a:t>9:15</a:t>
                      </a:r>
                      <a:endParaRPr lang="en-US" sz="1200" u="sng" dirty="0">
                        <a:latin typeface="Times New Roman"/>
                        <a:ea typeface="SimSun"/>
                        <a:cs typeface="Arial"/>
                      </a:endParaRPr>
                    </a:p>
                  </a:txBody>
                  <a:tcPr marL="68580" marR="68580" marT="0" marB="0" anchor="ctr"/>
                </a:tc>
                <a:tc>
                  <a:txBody>
                    <a:bodyPr/>
                    <a:lstStyle/>
                    <a:p>
                      <a:pPr marL="0" marR="0" algn="ctr" defTabSz="914400" rtl="1" eaLnBrk="1" latinLnBrk="0" hangingPunct="1">
                        <a:spcBef>
                          <a:spcPts val="0"/>
                        </a:spcBef>
                        <a:spcAft>
                          <a:spcPts val="0"/>
                        </a:spcAft>
                      </a:pPr>
                      <a:r>
                        <a:rPr lang="en-US" sz="1200" b="1" u="sng" kern="1200" dirty="0" smtClean="0">
                          <a:solidFill>
                            <a:schemeClr val="dk1"/>
                          </a:solidFill>
                          <a:latin typeface="Times New Roman"/>
                          <a:ea typeface="SimSun"/>
                          <a:cs typeface="Arial"/>
                        </a:rPr>
                        <a:t>8:45</a:t>
                      </a:r>
                      <a:endParaRPr lang="en-US" sz="1200" b="1" u="sng" kern="1200" dirty="0">
                        <a:solidFill>
                          <a:schemeClr val="dk1"/>
                        </a:solidFill>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a:latin typeface="Times New Roman"/>
                          <a:ea typeface="SimSun"/>
                          <a:cs typeface="Arial"/>
                        </a:rPr>
                        <a:t> دکتر شیرین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برنامه ریزی و آماده سازی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9:15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تحقق ممیزی</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10:45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latin typeface="Times New Roman"/>
                          <a:ea typeface="SimSun"/>
                          <a:cs typeface="Arial"/>
                        </a:rPr>
                        <a:t>---</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استراحت و پذیرایی</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11:00</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10:45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solidFill>
                            <a:srgbClr val="FF0000"/>
                          </a:solidFill>
                          <a:latin typeface="Times New Roman"/>
                          <a:ea typeface="SimSun"/>
                          <a:cs typeface="Arial"/>
                        </a:rPr>
                        <a:t>کارگاه شماره </a:t>
                      </a:r>
                      <a:r>
                        <a:rPr lang="fa-IR" sz="1500" b="1" dirty="0" smtClean="0">
                          <a:solidFill>
                            <a:srgbClr val="FF0000"/>
                          </a:solidFill>
                          <a:latin typeface="Times New Roman"/>
                          <a:ea typeface="SimSun"/>
                          <a:cs typeface="Arial"/>
                        </a:rPr>
                        <a:t>1</a:t>
                      </a:r>
                      <a:r>
                        <a:rPr lang="en-US" sz="1500" b="1" dirty="0" smtClean="0">
                          <a:solidFill>
                            <a:srgbClr val="FF0000"/>
                          </a:solidFill>
                          <a:latin typeface="Arial"/>
                          <a:ea typeface="SimSun"/>
                          <a:cs typeface="Arial"/>
                        </a:rPr>
                        <a:t>: </a:t>
                      </a:r>
                      <a:r>
                        <a:rPr lang="fa-IR" sz="1500" b="1" dirty="0" smtClean="0">
                          <a:solidFill>
                            <a:srgbClr val="FF0000"/>
                          </a:solidFill>
                          <a:latin typeface="Times New Roman"/>
                          <a:ea typeface="SimSun"/>
                          <a:cs typeface="Arial"/>
                        </a:rPr>
                        <a:t> </a:t>
                      </a:r>
                      <a:r>
                        <a:rPr lang="fa-IR" sz="1500" b="1" dirty="0">
                          <a:solidFill>
                            <a:srgbClr val="FF0000"/>
                          </a:solidFill>
                          <a:latin typeface="Times New Roman"/>
                          <a:ea typeface="SimSun"/>
                          <a:cs typeface="Arial"/>
                        </a:rPr>
                        <a:t>تهیه چک لیست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a:solidFill>
                            <a:srgbClr val="FF0000"/>
                          </a:solidFill>
                          <a:latin typeface="Times New Roman"/>
                          <a:ea typeface="SimSun"/>
                          <a:cs typeface="Arial"/>
                        </a:rPr>
                        <a:t>12:00</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11:00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گزارش عدم انطباق</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a:solidFill>
                            <a:srgbClr val="FF0000"/>
                          </a:solidFill>
                          <a:latin typeface="Times New Roman"/>
                          <a:ea typeface="SimSun"/>
                          <a:cs typeface="Arial"/>
                        </a:rPr>
                        <a:t>کارگاه شماره </a:t>
                      </a:r>
                      <a:r>
                        <a:rPr lang="fa-IR" sz="1200" b="1" dirty="0" smtClean="0">
                          <a:solidFill>
                            <a:srgbClr val="FF0000"/>
                          </a:solidFill>
                          <a:latin typeface="Times New Roman"/>
                          <a:ea typeface="SimSun"/>
                          <a:cs typeface="Arial"/>
                        </a:rPr>
                        <a:t>2:</a:t>
                      </a:r>
                      <a:endParaRPr lang="en-US" sz="1200" dirty="0">
                        <a:latin typeface="Times New Roman"/>
                        <a:ea typeface="SimSun"/>
                        <a:cs typeface="Arial"/>
                      </a:endParaRPr>
                    </a:p>
                    <a:p>
                      <a:pPr marL="0" marR="0" algn="ctr" rtl="1">
                        <a:spcBef>
                          <a:spcPts val="0"/>
                        </a:spcBef>
                        <a:spcAft>
                          <a:spcPts val="0"/>
                        </a:spcAft>
                      </a:pPr>
                      <a:r>
                        <a:rPr lang="fa-IR" sz="1200" b="1" dirty="0">
                          <a:solidFill>
                            <a:srgbClr val="FF0000"/>
                          </a:solidFill>
                          <a:latin typeface="Times New Roman"/>
                          <a:ea typeface="SimSun"/>
                          <a:cs typeface="Arial"/>
                        </a:rPr>
                        <a:t>شناسایی عدم انطباق / گزارش عدم انطباق</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12:30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گزارش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solidFill>
                            <a:srgbClr val="FF0000"/>
                          </a:solidFill>
                          <a:latin typeface="Times New Roman"/>
                          <a:ea typeface="SimSun"/>
                          <a:cs typeface="Arial"/>
                        </a:rPr>
                        <a:t>تیم مدرسین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300" b="1" dirty="0">
                          <a:solidFill>
                            <a:srgbClr val="FF0000"/>
                          </a:solidFill>
                          <a:latin typeface="Times New Roman"/>
                          <a:ea typeface="SimSun"/>
                          <a:cs typeface="Arial"/>
                        </a:rPr>
                        <a:t>کارگاه شماره </a:t>
                      </a:r>
                      <a:r>
                        <a:rPr lang="fa-IR" sz="1300" b="1" dirty="0" smtClean="0">
                          <a:solidFill>
                            <a:srgbClr val="FF0000"/>
                          </a:solidFill>
                          <a:latin typeface="Times New Roman"/>
                          <a:ea typeface="SimSun"/>
                          <a:cs typeface="Arial"/>
                        </a:rPr>
                        <a:t>3: </a:t>
                      </a:r>
                      <a:endParaRPr lang="en-US" sz="1200" dirty="0">
                        <a:latin typeface="Times New Roman"/>
                        <a:ea typeface="SimSun"/>
                        <a:cs typeface="Arial"/>
                      </a:endParaRPr>
                    </a:p>
                    <a:p>
                      <a:pPr marL="0" marR="0" algn="ctr" rtl="1">
                        <a:spcBef>
                          <a:spcPts val="0"/>
                        </a:spcBef>
                        <a:spcAft>
                          <a:spcPts val="0"/>
                        </a:spcAft>
                      </a:pPr>
                      <a:r>
                        <a:rPr lang="fa-IR" sz="1300" b="1" dirty="0">
                          <a:solidFill>
                            <a:srgbClr val="FF0000"/>
                          </a:solidFill>
                          <a:latin typeface="Times New Roman"/>
                          <a:ea typeface="SimSun"/>
                          <a:cs typeface="Arial"/>
                        </a:rPr>
                        <a:t>گزارش ممیزی –  اقدام اصلاحی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14:00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13:30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آزمون کتبی پایان دوره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14:15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14:00</a:t>
                      </a:r>
                      <a:endParaRPr lang="en-US" sz="1200" dirty="0">
                        <a:latin typeface="Times New Roman"/>
                        <a:ea typeface="SimSun"/>
                        <a:cs typeface="Arial"/>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745162"/>
          </a:xfrm>
        </p:spPr>
        <p:txBody>
          <a:bodyPr>
            <a:normAutofit/>
          </a:bodyPr>
          <a:lstStyle/>
          <a:p>
            <a:r>
              <a:rPr lang="fa-IR" sz="9600" b="1" dirty="0" smtClean="0"/>
              <a:t>تحقق ممیزی</a:t>
            </a:r>
            <a:r>
              <a:rPr lang="en-US" sz="9600" b="1" dirty="0" smtClean="0"/>
              <a:t/>
            </a:r>
            <a:br>
              <a:rPr lang="en-US" sz="9600" b="1" dirty="0" smtClean="0"/>
            </a:br>
            <a:r>
              <a:rPr lang="en-US" sz="9600" b="1" dirty="0" err="1" smtClean="0"/>
              <a:t>Auditi</a:t>
            </a:r>
            <a:endParaRPr lang="en-US" sz="9600" b="1"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457200" y="274638"/>
            <a:ext cx="8229600" cy="6278562"/>
          </a:xfrm>
        </p:spPr>
        <p:txBody>
          <a:bodyPr>
            <a:normAutofit/>
          </a:bodyPr>
          <a:lstStyle/>
          <a:p>
            <a:pPr rtl="1" eaLnBrk="1" hangingPunct="1"/>
            <a:r>
              <a:rPr lang="fa-IR" sz="8000" b="1" dirty="0" smtClean="0">
                <a:cs typeface="+mn-cs"/>
              </a:rPr>
              <a:t>تحقق ممیزی</a:t>
            </a:r>
            <a:r>
              <a:rPr lang="fa-IR" sz="5300" b="1" dirty="0" smtClean="0">
                <a:cs typeface="+mn-cs"/>
              </a:rPr>
              <a:t/>
            </a:r>
            <a:br>
              <a:rPr lang="fa-IR" sz="5300" b="1" dirty="0" smtClean="0">
                <a:cs typeface="+mn-cs"/>
              </a:rPr>
            </a:br>
            <a:r>
              <a:rPr lang="en-US" sz="5300" b="1" dirty="0" err="1" smtClean="0">
                <a:cs typeface="+mn-cs"/>
              </a:rPr>
              <a:t>Auditi</a:t>
            </a:r>
            <a:r>
              <a:rPr lang="fa-IR" sz="4000" b="1" dirty="0" smtClean="0">
                <a:cs typeface="+mn-cs"/>
              </a:rPr>
              <a:t/>
            </a:r>
            <a:br>
              <a:rPr lang="fa-IR" sz="4000" b="1" dirty="0" smtClean="0">
                <a:cs typeface="+mn-cs"/>
              </a:rPr>
            </a:br>
            <a:r>
              <a:rPr lang="fa-IR" sz="4000" b="1" dirty="0" smtClean="0">
                <a:cs typeface="+mn-cs"/>
              </a:rPr>
              <a:t> شامل 2 قسمت می باشد:</a:t>
            </a:r>
            <a:br>
              <a:rPr lang="fa-IR" sz="4000" b="1" dirty="0" smtClean="0">
                <a:cs typeface="+mn-cs"/>
              </a:rPr>
            </a:br>
            <a:r>
              <a:rPr lang="fa-IR" sz="4000" b="1" dirty="0" smtClean="0">
                <a:cs typeface="+mn-cs"/>
              </a:rPr>
              <a:t/>
            </a:r>
            <a:br>
              <a:rPr lang="fa-IR" sz="4000" b="1" dirty="0" smtClean="0">
                <a:cs typeface="+mn-cs"/>
              </a:rPr>
            </a:br>
            <a:r>
              <a:rPr lang="fa-IR" b="1" dirty="0" smtClean="0">
                <a:cs typeface="+mn-cs"/>
              </a:rPr>
              <a:t>1- فعالیت های قبل از ممیزی</a:t>
            </a:r>
            <a:r>
              <a:rPr lang="en-US" b="1" dirty="0" smtClean="0">
                <a:cs typeface="+mn-cs"/>
              </a:rPr>
              <a:t/>
            </a:r>
            <a:br>
              <a:rPr lang="en-US" b="1" dirty="0" smtClean="0">
                <a:cs typeface="+mn-cs"/>
              </a:rPr>
            </a:br>
            <a:r>
              <a:rPr lang="fa-IR" b="1" dirty="0" smtClean="0">
                <a:cs typeface="+mn-cs"/>
              </a:rPr>
              <a:t> (</a:t>
            </a:r>
            <a:r>
              <a:rPr lang="en-US" sz="3600" b="1" dirty="0" smtClean="0">
                <a:cs typeface="+mn-cs"/>
              </a:rPr>
              <a:t>Pre-Audit Activities</a:t>
            </a:r>
            <a:r>
              <a:rPr lang="fa-IR" sz="3600" b="1" dirty="0" smtClean="0">
                <a:cs typeface="+mn-cs"/>
              </a:rPr>
              <a:t>)(</a:t>
            </a:r>
            <a:r>
              <a:rPr lang="en-US" sz="3600" b="1" dirty="0" smtClean="0">
                <a:cs typeface="+mn-cs"/>
              </a:rPr>
              <a:t>Desk Top Audit</a:t>
            </a:r>
            <a:r>
              <a:rPr lang="fa-IR" sz="3600" b="1" dirty="0" smtClean="0">
                <a:cs typeface="+mn-cs"/>
              </a:rPr>
              <a:t>)</a:t>
            </a:r>
            <a:br>
              <a:rPr lang="fa-IR" sz="3600" b="1" dirty="0" smtClean="0">
                <a:cs typeface="+mn-cs"/>
              </a:rPr>
            </a:br>
            <a:r>
              <a:rPr lang="fa-IR" sz="3600" b="1" dirty="0" smtClean="0">
                <a:cs typeface="+mn-cs"/>
              </a:rPr>
              <a:t/>
            </a:r>
            <a:br>
              <a:rPr lang="fa-IR" sz="3600" b="1" dirty="0" smtClean="0">
                <a:cs typeface="+mn-cs"/>
              </a:rPr>
            </a:br>
            <a:r>
              <a:rPr lang="fa-IR" b="1" dirty="0" smtClean="0">
                <a:cs typeface="+mn-cs"/>
              </a:rPr>
              <a:t>2- </a:t>
            </a:r>
            <a:r>
              <a:rPr lang="fa-IR" b="1" dirty="0" smtClean="0">
                <a:solidFill>
                  <a:srgbClr val="FF0000"/>
                </a:solidFill>
                <a:cs typeface="+mn-cs"/>
              </a:rPr>
              <a:t>فعالیت های ممیزی(</a:t>
            </a:r>
            <a:r>
              <a:rPr lang="en-US" b="1" dirty="0" smtClean="0">
                <a:solidFill>
                  <a:srgbClr val="FF0000"/>
                </a:solidFill>
                <a:cs typeface="+mn-cs"/>
              </a:rPr>
              <a:t>On Site Audit</a:t>
            </a:r>
            <a:r>
              <a:rPr lang="fa-IR" b="1" dirty="0" smtClean="0">
                <a:solidFill>
                  <a:srgbClr val="FF0000"/>
                </a:solidFill>
                <a:cs typeface="+mn-cs"/>
              </a:rPr>
              <a:t>)</a:t>
            </a:r>
            <a:endParaRPr lang="en-US" b="1" dirty="0" smtClean="0">
              <a:cs typeface="+mn-cs"/>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457200" y="274638"/>
            <a:ext cx="8229600" cy="6202362"/>
          </a:xfrm>
        </p:spPr>
        <p:txBody>
          <a:bodyPr>
            <a:noAutofit/>
          </a:bodyPr>
          <a:lstStyle/>
          <a:p>
            <a:pPr algn="r" rtl="1" eaLnBrk="1" hangingPunct="1"/>
            <a:r>
              <a:rPr lang="fa-IR" sz="2400" b="1" dirty="0" smtClean="0">
                <a:cs typeface="+mn-cs"/>
              </a:rPr>
              <a:t/>
            </a:r>
            <a:br>
              <a:rPr lang="fa-IR" sz="2400" b="1" dirty="0" smtClean="0">
                <a:cs typeface="+mn-cs"/>
              </a:rPr>
            </a:br>
            <a:r>
              <a:rPr lang="fa-IR" sz="2400" b="1" dirty="0" smtClean="0">
                <a:cs typeface="+mn-cs"/>
              </a:rPr>
              <a:t/>
            </a:r>
            <a:br>
              <a:rPr lang="fa-IR" sz="2400" b="1" dirty="0" smtClean="0">
                <a:cs typeface="+mn-cs"/>
              </a:rPr>
            </a:br>
            <a:r>
              <a:rPr lang="fa-IR" sz="2400" b="1" dirty="0" smtClean="0">
                <a:cs typeface="+mn-cs"/>
              </a:rPr>
              <a:t/>
            </a:r>
            <a:br>
              <a:rPr lang="fa-IR" sz="2400" b="1" dirty="0" smtClean="0">
                <a:cs typeface="+mn-cs"/>
              </a:rPr>
            </a:br>
            <a:r>
              <a:rPr lang="fa-IR" sz="2400" b="1" dirty="0" smtClean="0">
                <a:cs typeface="+mn-cs"/>
              </a:rPr>
              <a:t/>
            </a:r>
            <a:br>
              <a:rPr lang="fa-IR" sz="2400" b="1" dirty="0" smtClean="0">
                <a:cs typeface="+mn-cs"/>
              </a:rPr>
            </a:br>
            <a:r>
              <a:rPr lang="fa-IR" sz="2800" b="1" dirty="0" smtClean="0">
                <a:solidFill>
                  <a:srgbClr val="FF0000"/>
                </a:solidFill>
                <a:cs typeface="+mn-cs"/>
              </a:rPr>
              <a:t>1- فعالیت های قبل از ممیزی (</a:t>
            </a:r>
            <a:r>
              <a:rPr lang="en-US" sz="2400" b="1" dirty="0" smtClean="0">
                <a:solidFill>
                  <a:srgbClr val="FF0000"/>
                </a:solidFill>
                <a:cs typeface="+mn-cs"/>
              </a:rPr>
              <a:t>Pre-Audit Activities</a:t>
            </a:r>
            <a:r>
              <a:rPr lang="fa-IR" sz="2400" b="1" dirty="0" smtClean="0">
                <a:solidFill>
                  <a:srgbClr val="FF0000"/>
                </a:solidFill>
                <a:cs typeface="+mn-cs"/>
              </a:rPr>
              <a:t>)</a:t>
            </a:r>
            <a:r>
              <a:rPr lang="fa-IR" sz="2400" b="1" dirty="0" smtClean="0">
                <a:cs typeface="+mn-cs"/>
              </a:rPr>
              <a:t/>
            </a:r>
            <a:br>
              <a:rPr lang="fa-IR" sz="2400" b="1" dirty="0" smtClean="0">
                <a:cs typeface="+mn-cs"/>
              </a:rPr>
            </a:br>
            <a:r>
              <a:rPr lang="fa-IR" sz="2800" b="1" dirty="0" smtClean="0">
                <a:solidFill>
                  <a:schemeClr val="tx2">
                    <a:lumMod val="60000"/>
                    <a:lumOff val="40000"/>
                  </a:schemeClr>
                </a:solidFill>
                <a:cs typeface="+mn-cs"/>
              </a:rPr>
              <a:t>1-1- ویزیت قبل از ممیزی (</a:t>
            </a:r>
            <a:r>
              <a:rPr lang="en-US" sz="2800" b="1" dirty="0" smtClean="0">
                <a:solidFill>
                  <a:schemeClr val="tx2">
                    <a:lumMod val="60000"/>
                    <a:lumOff val="40000"/>
                  </a:schemeClr>
                </a:solidFill>
                <a:cs typeface="+mn-cs"/>
              </a:rPr>
              <a:t>Pre-Audit Visit</a:t>
            </a:r>
            <a:r>
              <a:rPr lang="fa-IR" sz="2800" b="1" dirty="0" smtClean="0">
                <a:solidFill>
                  <a:schemeClr val="tx2">
                    <a:lumMod val="60000"/>
                    <a:lumOff val="40000"/>
                  </a:schemeClr>
                </a:solidFill>
                <a:cs typeface="+mn-cs"/>
              </a:rPr>
              <a:t>)</a:t>
            </a:r>
            <a:r>
              <a:rPr lang="fa-IR" sz="2800" b="1" dirty="0" smtClean="0">
                <a:cs typeface="+mn-cs"/>
              </a:rPr>
              <a:t/>
            </a:r>
            <a:br>
              <a:rPr lang="fa-IR" sz="2800" b="1" dirty="0" smtClean="0">
                <a:cs typeface="+mn-cs"/>
              </a:rPr>
            </a:br>
            <a:r>
              <a:rPr lang="fa-IR" sz="2800" b="1" dirty="0" smtClean="0">
                <a:cs typeface="+mn-cs"/>
              </a:rPr>
              <a:t>هدف:</a:t>
            </a:r>
            <a:br>
              <a:rPr lang="fa-IR" sz="2800" b="1" dirty="0" smtClean="0">
                <a:cs typeface="+mn-cs"/>
              </a:rPr>
            </a:br>
            <a:r>
              <a:rPr lang="fa-IR" sz="2800" b="1" dirty="0" smtClean="0">
                <a:cs typeface="+mn-cs"/>
              </a:rPr>
              <a:t>الف) آشنایی با فضای فیزیکی محل ممیزی</a:t>
            </a:r>
            <a:br>
              <a:rPr lang="fa-IR" sz="2800" b="1" dirty="0" smtClean="0">
                <a:cs typeface="+mn-cs"/>
              </a:rPr>
            </a:br>
            <a:r>
              <a:rPr lang="fa-IR" sz="2800" b="1" dirty="0" smtClean="0">
                <a:cs typeface="+mn-cs"/>
              </a:rPr>
              <a:t>ب)   کمک در تهیه چک لیست ممیزی</a:t>
            </a:r>
            <a:br>
              <a:rPr lang="fa-IR" sz="2800" b="1" dirty="0" smtClean="0">
                <a:cs typeface="+mn-cs"/>
              </a:rPr>
            </a:br>
            <a:r>
              <a:rPr lang="fa-IR" sz="2800" b="1" dirty="0" smtClean="0">
                <a:cs typeface="+mn-cs"/>
              </a:rPr>
              <a:t>ج)   آشنایی با فرآیندهای (فعالیت های) ممیزی شونده</a:t>
            </a:r>
            <a:br>
              <a:rPr lang="fa-IR" sz="2800" b="1" dirty="0" smtClean="0">
                <a:cs typeface="+mn-cs"/>
              </a:rPr>
            </a:br>
            <a:r>
              <a:rPr lang="fa-IR" sz="2800" b="1" dirty="0" smtClean="0">
                <a:cs typeface="+mn-cs"/>
              </a:rPr>
              <a:t>چگونه: </a:t>
            </a:r>
            <a:br>
              <a:rPr lang="fa-IR" sz="2800" b="1" dirty="0" smtClean="0">
                <a:cs typeface="+mn-cs"/>
              </a:rPr>
            </a:br>
            <a:r>
              <a:rPr lang="fa-IR" sz="2800" b="1" dirty="0" smtClean="0">
                <a:cs typeface="+mn-cs"/>
              </a:rPr>
              <a:t>تماس با ممیزی شونده و هماهنگی با ایشان و استقرار در مکان هایی که ممیز احساس نیاز می کند</a:t>
            </a:r>
            <a:br>
              <a:rPr lang="fa-IR" sz="2800" b="1" dirty="0" smtClean="0">
                <a:cs typeface="+mn-cs"/>
              </a:rPr>
            </a:br>
            <a:r>
              <a:rPr lang="fa-IR" sz="2800" b="1" dirty="0" smtClean="0">
                <a:cs typeface="+mn-cs"/>
              </a:rPr>
              <a:t>چه کسی:</a:t>
            </a:r>
            <a:br>
              <a:rPr lang="fa-IR" sz="2800" b="1" dirty="0" smtClean="0">
                <a:cs typeface="+mn-cs"/>
              </a:rPr>
            </a:br>
            <a:r>
              <a:rPr lang="fa-IR" sz="2800" b="1" dirty="0" smtClean="0">
                <a:cs typeface="+mn-cs"/>
              </a:rPr>
              <a:t> </a:t>
            </a:r>
            <a:r>
              <a:rPr lang="fa-IR" sz="2400" b="1" dirty="0" smtClean="0">
                <a:cs typeface="+mn-cs"/>
              </a:rPr>
              <a:t>در ممیزی داخلی معمولاً خود ممیز در محل ممیزی حضور پیدا می کند</a:t>
            </a:r>
            <a:br>
              <a:rPr lang="fa-IR" sz="2400" b="1" dirty="0" smtClean="0">
                <a:cs typeface="+mn-cs"/>
              </a:rPr>
            </a:br>
            <a:r>
              <a:rPr lang="fa-IR" sz="2400" b="1" dirty="0" smtClean="0">
                <a:cs typeface="+mn-cs"/>
              </a:rPr>
              <a:t/>
            </a:r>
            <a:br>
              <a:rPr lang="fa-IR" sz="2400" b="1" dirty="0" smtClean="0">
                <a:cs typeface="+mn-cs"/>
              </a:rPr>
            </a:br>
            <a:r>
              <a:rPr lang="fa-IR" sz="2400" b="1" dirty="0" smtClean="0">
                <a:cs typeface="+mn-cs"/>
              </a:rPr>
              <a:t/>
            </a:r>
            <a:br>
              <a:rPr lang="fa-IR" sz="2400" b="1" dirty="0" smtClean="0">
                <a:cs typeface="+mn-cs"/>
              </a:rPr>
            </a:br>
            <a:endParaRPr lang="en-US" sz="2400" b="1" dirty="0" smtClean="0">
              <a:cs typeface="+mn-cs"/>
            </a:endParaRPr>
          </a:p>
        </p:txBody>
      </p:sp>
      <p:sp>
        <p:nvSpPr>
          <p:cNvPr id="4" name="Oval 6"/>
          <p:cNvSpPr>
            <a:spLocks noChangeArrowheads="1"/>
          </p:cNvSpPr>
          <p:nvPr/>
        </p:nvSpPr>
        <p:spPr bwMode="auto">
          <a:xfrm>
            <a:off x="152400" y="0"/>
            <a:ext cx="3886200" cy="1219200"/>
          </a:xfrm>
          <a:prstGeom prst="ellipse">
            <a:avLst/>
          </a:prstGeom>
          <a:solidFill>
            <a:schemeClr val="accent1"/>
          </a:solidFill>
          <a:ln w="9525">
            <a:solidFill>
              <a:schemeClr val="tx1"/>
            </a:solidFill>
            <a:round/>
            <a:headEnd/>
            <a:tailEnd/>
          </a:ln>
        </p:spPr>
        <p:txBody>
          <a:bodyPr wrap="none" anchor="ctr"/>
          <a:lstStyle/>
          <a:p>
            <a:pPr algn="ctr"/>
            <a:r>
              <a:rPr lang="fa-IR" sz="3200" b="1" dirty="0" smtClean="0">
                <a:solidFill>
                  <a:schemeClr val="bg1"/>
                </a:solidFill>
              </a:rPr>
              <a:t>تحقق ممیزی</a:t>
            </a:r>
            <a:endParaRPr lang="en-US" sz="3200" b="1" dirty="0">
              <a:solidFill>
                <a:schemeClr val="bg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457200" y="274638"/>
            <a:ext cx="8229600" cy="6202362"/>
          </a:xfrm>
        </p:spPr>
        <p:txBody>
          <a:bodyPr>
            <a:noAutofit/>
          </a:bodyPr>
          <a:lstStyle/>
          <a:p>
            <a:pPr algn="r" rtl="1" eaLnBrk="1" hangingPunct="1"/>
            <a:r>
              <a:rPr lang="fa-IR" sz="2400" b="1" dirty="0" smtClean="0">
                <a:cs typeface="+mn-cs"/>
              </a:rPr>
              <a:t/>
            </a:r>
            <a:br>
              <a:rPr lang="fa-IR" sz="2400" b="1" dirty="0" smtClean="0">
                <a:cs typeface="+mn-cs"/>
              </a:rPr>
            </a:br>
            <a:r>
              <a:rPr lang="fa-IR" sz="2400" b="1" dirty="0" smtClean="0">
                <a:cs typeface="+mn-cs"/>
              </a:rPr>
              <a:t/>
            </a:r>
            <a:br>
              <a:rPr lang="fa-IR" sz="2400" b="1" dirty="0" smtClean="0">
                <a:cs typeface="+mn-cs"/>
              </a:rPr>
            </a:br>
            <a:r>
              <a:rPr lang="fa-IR" sz="2400" b="1" dirty="0" smtClean="0">
                <a:cs typeface="+mn-cs"/>
              </a:rPr>
              <a:t/>
            </a:r>
            <a:br>
              <a:rPr lang="fa-IR" sz="2400" b="1" dirty="0" smtClean="0">
                <a:cs typeface="+mn-cs"/>
              </a:rPr>
            </a:br>
            <a:r>
              <a:rPr lang="fa-IR" sz="2400" b="1" dirty="0" smtClean="0">
                <a:cs typeface="+mn-cs"/>
              </a:rPr>
              <a:t/>
            </a:r>
            <a:br>
              <a:rPr lang="fa-IR" sz="2400" b="1" dirty="0" smtClean="0">
                <a:cs typeface="+mn-cs"/>
              </a:rPr>
            </a:br>
            <a:r>
              <a:rPr lang="fa-IR" sz="2800" b="1" dirty="0" smtClean="0">
                <a:solidFill>
                  <a:srgbClr val="FF0000"/>
                </a:solidFill>
                <a:cs typeface="+mn-cs"/>
              </a:rPr>
              <a:t>1- فعالیت های قبل از ممیزی (</a:t>
            </a:r>
            <a:r>
              <a:rPr lang="en-US" sz="2400" b="1" dirty="0" smtClean="0">
                <a:solidFill>
                  <a:srgbClr val="FF0000"/>
                </a:solidFill>
                <a:cs typeface="+mn-cs"/>
              </a:rPr>
              <a:t>Pre-Audit Activities</a:t>
            </a:r>
            <a:r>
              <a:rPr lang="fa-IR" sz="2400" b="1" dirty="0" smtClean="0">
                <a:solidFill>
                  <a:srgbClr val="FF0000"/>
                </a:solidFill>
                <a:cs typeface="+mn-cs"/>
              </a:rPr>
              <a:t>)</a:t>
            </a:r>
            <a:r>
              <a:rPr lang="fa-IR" sz="2400" b="1" dirty="0" smtClean="0">
                <a:cs typeface="+mn-cs"/>
              </a:rPr>
              <a:t/>
            </a:r>
            <a:br>
              <a:rPr lang="fa-IR" sz="2400" b="1" dirty="0" smtClean="0">
                <a:cs typeface="+mn-cs"/>
              </a:rPr>
            </a:br>
            <a:r>
              <a:rPr lang="fa-IR" sz="2800" b="1" dirty="0" smtClean="0">
                <a:solidFill>
                  <a:schemeClr val="tx2">
                    <a:lumMod val="60000"/>
                    <a:lumOff val="40000"/>
                  </a:schemeClr>
                </a:solidFill>
                <a:cs typeface="+mn-cs"/>
              </a:rPr>
              <a:t>1-2- مرور (ممیزی) مستندات (ِ</a:t>
            </a:r>
            <a:r>
              <a:rPr lang="en-US" sz="2800" b="1" dirty="0" smtClean="0">
                <a:solidFill>
                  <a:schemeClr val="tx2">
                    <a:lumMod val="60000"/>
                    <a:lumOff val="40000"/>
                  </a:schemeClr>
                </a:solidFill>
                <a:cs typeface="+mn-cs"/>
              </a:rPr>
              <a:t>Document   Review</a:t>
            </a:r>
            <a:r>
              <a:rPr lang="fa-IR" sz="2800" b="1" dirty="0" smtClean="0">
                <a:solidFill>
                  <a:schemeClr val="tx2">
                    <a:lumMod val="60000"/>
                    <a:lumOff val="40000"/>
                  </a:schemeClr>
                </a:solidFill>
                <a:cs typeface="+mn-cs"/>
              </a:rPr>
              <a:t>)</a:t>
            </a:r>
            <a:r>
              <a:rPr lang="fa-IR" sz="2800" b="1" dirty="0" smtClean="0">
                <a:cs typeface="+mn-cs"/>
              </a:rPr>
              <a:t/>
            </a:r>
            <a:br>
              <a:rPr lang="fa-IR" sz="2800" b="1" dirty="0" smtClean="0">
                <a:cs typeface="+mn-cs"/>
              </a:rPr>
            </a:br>
            <a:r>
              <a:rPr lang="fa-IR" sz="2800" b="1" dirty="0" smtClean="0">
                <a:cs typeface="+mn-cs"/>
              </a:rPr>
              <a:t>هدف:</a:t>
            </a:r>
            <a:br>
              <a:rPr lang="fa-IR" sz="2800" b="1" dirty="0" smtClean="0">
                <a:cs typeface="+mn-cs"/>
              </a:rPr>
            </a:br>
            <a:r>
              <a:rPr lang="fa-IR" sz="2800" b="1" dirty="0" smtClean="0">
                <a:cs typeface="+mn-cs"/>
              </a:rPr>
              <a:t>الف) کمک به تهیه چک لیست </a:t>
            </a:r>
            <a:br>
              <a:rPr lang="fa-IR" sz="2800" b="1" dirty="0" smtClean="0">
                <a:cs typeface="+mn-cs"/>
              </a:rPr>
            </a:br>
            <a:r>
              <a:rPr lang="fa-IR" sz="2800" b="1" dirty="0" smtClean="0">
                <a:cs typeface="+mn-cs"/>
              </a:rPr>
              <a:t>ب)   بررسی کفایت مستندات</a:t>
            </a:r>
            <a:br>
              <a:rPr lang="fa-IR" sz="2800" b="1" dirty="0" smtClean="0">
                <a:cs typeface="+mn-cs"/>
              </a:rPr>
            </a:br>
            <a:r>
              <a:rPr lang="fa-IR" sz="2800" b="1" dirty="0" smtClean="0">
                <a:cs typeface="+mn-cs"/>
              </a:rPr>
              <a:t>ج)   بررسی صحت مستندات</a:t>
            </a:r>
            <a:br>
              <a:rPr lang="fa-IR" sz="2800" b="1" dirty="0" smtClean="0">
                <a:cs typeface="+mn-cs"/>
              </a:rPr>
            </a:br>
            <a:r>
              <a:rPr lang="fa-IR" sz="2800" b="1" dirty="0" smtClean="0">
                <a:cs typeface="+mn-cs"/>
              </a:rPr>
              <a:t>چگونه: </a:t>
            </a:r>
            <a:br>
              <a:rPr lang="fa-IR" sz="2800" b="1" dirty="0" smtClean="0">
                <a:cs typeface="+mn-cs"/>
              </a:rPr>
            </a:br>
            <a:r>
              <a:rPr lang="fa-IR" sz="2800" b="1" dirty="0" smtClean="0">
                <a:cs typeface="+mn-cs"/>
              </a:rPr>
              <a:t>به صورت کاغذی یا الکترونیک ارسال می شود. </a:t>
            </a:r>
            <a:br>
              <a:rPr lang="fa-IR" sz="2800" b="1" dirty="0" smtClean="0">
                <a:cs typeface="+mn-cs"/>
              </a:rPr>
            </a:br>
            <a:r>
              <a:rPr lang="fa-IR" sz="2800" b="1" dirty="0" smtClean="0">
                <a:cs typeface="+mn-cs"/>
              </a:rPr>
              <a:t>چه کسی:</a:t>
            </a:r>
            <a:br>
              <a:rPr lang="fa-IR" sz="2800" b="1" dirty="0" smtClean="0">
                <a:cs typeface="+mn-cs"/>
              </a:rPr>
            </a:br>
            <a:r>
              <a:rPr lang="fa-IR" sz="2800" b="1" dirty="0" smtClean="0">
                <a:cs typeface="+mn-cs"/>
              </a:rPr>
              <a:t> </a:t>
            </a:r>
            <a:r>
              <a:rPr lang="fa-IR" sz="2400" b="1" dirty="0" smtClean="0">
                <a:cs typeface="+mn-cs"/>
              </a:rPr>
              <a:t>در ممیزی داخلی معمولاً خود ممیز درخواست می کند و ممیزی شونده  ارسال می کند.</a:t>
            </a:r>
            <a:br>
              <a:rPr lang="fa-IR" sz="2400" b="1" dirty="0" smtClean="0">
                <a:cs typeface="+mn-cs"/>
              </a:rPr>
            </a:br>
            <a:r>
              <a:rPr lang="fa-IR" sz="2400" b="1" dirty="0" smtClean="0">
                <a:cs typeface="+mn-cs"/>
              </a:rPr>
              <a:t/>
            </a:r>
            <a:br>
              <a:rPr lang="fa-IR" sz="2400" b="1" dirty="0" smtClean="0">
                <a:cs typeface="+mn-cs"/>
              </a:rPr>
            </a:br>
            <a:r>
              <a:rPr lang="fa-IR" sz="2400" b="1" dirty="0" smtClean="0">
                <a:cs typeface="+mn-cs"/>
              </a:rPr>
              <a:t/>
            </a:r>
            <a:br>
              <a:rPr lang="fa-IR" sz="2400" b="1" dirty="0" smtClean="0">
                <a:cs typeface="+mn-cs"/>
              </a:rPr>
            </a:br>
            <a:endParaRPr lang="en-US" sz="2400" b="1" dirty="0" smtClean="0">
              <a:cs typeface="+mn-cs"/>
            </a:endParaRPr>
          </a:p>
        </p:txBody>
      </p:sp>
      <p:sp>
        <p:nvSpPr>
          <p:cNvPr id="3" name="Oval 6"/>
          <p:cNvSpPr>
            <a:spLocks noChangeArrowheads="1"/>
          </p:cNvSpPr>
          <p:nvPr/>
        </p:nvSpPr>
        <p:spPr bwMode="auto">
          <a:xfrm>
            <a:off x="152400" y="0"/>
            <a:ext cx="3886200" cy="1219200"/>
          </a:xfrm>
          <a:prstGeom prst="ellipse">
            <a:avLst/>
          </a:prstGeom>
          <a:solidFill>
            <a:schemeClr val="accent1"/>
          </a:solidFill>
          <a:ln w="9525">
            <a:solidFill>
              <a:schemeClr val="tx1"/>
            </a:solidFill>
            <a:round/>
            <a:headEnd/>
            <a:tailEnd/>
          </a:ln>
        </p:spPr>
        <p:txBody>
          <a:bodyPr wrap="none" anchor="ctr"/>
          <a:lstStyle/>
          <a:p>
            <a:pPr algn="ctr"/>
            <a:r>
              <a:rPr lang="fa-IR" sz="3200" b="1" dirty="0" smtClean="0">
                <a:solidFill>
                  <a:schemeClr val="bg1"/>
                </a:solidFill>
              </a:rPr>
              <a:t>تحقق ممیزی</a:t>
            </a:r>
            <a:endParaRPr lang="en-US" sz="3200" b="1"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lstStyle/>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xmlns="" val="2937362459"/>
              </p:ext>
            </p:extLst>
          </p:nvPr>
        </p:nvGraphicFramePr>
        <p:xfrm>
          <a:off x="609600" y="457196"/>
          <a:ext cx="7924800" cy="5389884"/>
        </p:xfrm>
        <a:graphic>
          <a:graphicData uri="http://schemas.openxmlformats.org/drawingml/2006/table">
            <a:tbl>
              <a:tblPr firstRow="1" bandRow="1">
                <a:tableStyleId>{5C22544A-7EE6-4342-B048-85BDC9FD1C3A}</a:tableStyleId>
              </a:tblPr>
              <a:tblGrid>
                <a:gridCol w="1981200"/>
                <a:gridCol w="3733800"/>
                <a:gridCol w="1143000"/>
                <a:gridCol w="1066800"/>
              </a:tblGrid>
              <a:tr h="449157">
                <a:tc gridSpan="4">
                  <a:txBody>
                    <a:bodyPr/>
                    <a:lstStyle/>
                    <a:p>
                      <a:pPr marL="0" marR="0" algn="ctr" rtl="1">
                        <a:spcBef>
                          <a:spcPts val="0"/>
                        </a:spcBef>
                        <a:spcAft>
                          <a:spcPts val="0"/>
                        </a:spcAft>
                      </a:pPr>
                      <a:r>
                        <a:rPr lang="fa-IR" sz="2800" b="1" dirty="0" smtClean="0">
                          <a:latin typeface="Times New Roman"/>
                          <a:ea typeface="SimSun"/>
                          <a:cs typeface="Arial"/>
                        </a:rPr>
                        <a:t>20 </a:t>
                      </a:r>
                      <a:r>
                        <a:rPr lang="fa-IR" sz="2800" b="1" smtClean="0">
                          <a:latin typeface="Times New Roman"/>
                          <a:ea typeface="SimSun"/>
                          <a:cs typeface="Arial"/>
                        </a:rPr>
                        <a:t>اردیبهشت </a:t>
                      </a:r>
                      <a:r>
                        <a:rPr lang="fa-IR" sz="2800" b="1" baseline="0" smtClean="0">
                          <a:latin typeface="Times New Roman"/>
                          <a:ea typeface="SimSun"/>
                          <a:cs typeface="Arial"/>
                        </a:rPr>
                        <a:t>1394</a:t>
                      </a:r>
                      <a:endParaRPr lang="en-US" sz="2400" dirty="0">
                        <a:latin typeface="Times New Roman"/>
                        <a:ea typeface="SimSun"/>
                        <a:cs typeface="Arial"/>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r>
              <a:tr h="449157">
                <a:tc>
                  <a:txBody>
                    <a:bodyPr/>
                    <a:lstStyle/>
                    <a:p>
                      <a:pPr marL="0" marR="0" algn="ctr" rtl="1">
                        <a:spcBef>
                          <a:spcPts val="0"/>
                        </a:spcBef>
                        <a:spcAft>
                          <a:spcPts val="0"/>
                        </a:spcAft>
                      </a:pPr>
                      <a:r>
                        <a:rPr lang="en-US" sz="1300" b="1" dirty="0">
                          <a:latin typeface="Arial"/>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افتتاحیه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a:latin typeface="Times New Roman"/>
                          <a:ea typeface="SimSun"/>
                          <a:cs typeface="Arial"/>
                        </a:rPr>
                        <a:t> دکتر شیرین</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a:latin typeface="Times New Roman"/>
                          <a:ea typeface="SimSun"/>
                          <a:cs typeface="Arial"/>
                        </a:rPr>
                        <a:t>مفاهیم ممیزی – مبانی ممیزی</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smtClean="0">
                          <a:latin typeface="Times New Roman"/>
                          <a:ea typeface="SimSun"/>
                          <a:cs typeface="Arial"/>
                        </a:rPr>
                        <a:t>9:15</a:t>
                      </a:r>
                      <a:endParaRPr lang="en-US" sz="1200" u="sng" dirty="0">
                        <a:latin typeface="Times New Roman"/>
                        <a:ea typeface="SimSun"/>
                        <a:cs typeface="Arial"/>
                      </a:endParaRPr>
                    </a:p>
                  </a:txBody>
                  <a:tcPr marL="68580" marR="68580" marT="0" marB="0" anchor="ctr"/>
                </a:tc>
                <a:tc>
                  <a:txBody>
                    <a:bodyPr/>
                    <a:lstStyle/>
                    <a:p>
                      <a:pPr marL="0" marR="0" algn="ctr" defTabSz="914400" rtl="1" eaLnBrk="1" latinLnBrk="0" hangingPunct="1">
                        <a:spcBef>
                          <a:spcPts val="0"/>
                        </a:spcBef>
                        <a:spcAft>
                          <a:spcPts val="0"/>
                        </a:spcAft>
                      </a:pPr>
                      <a:r>
                        <a:rPr lang="en-US" sz="1200" b="1" u="sng" kern="1200" dirty="0" smtClean="0">
                          <a:solidFill>
                            <a:schemeClr val="dk1"/>
                          </a:solidFill>
                          <a:latin typeface="Times New Roman"/>
                          <a:ea typeface="SimSun"/>
                          <a:cs typeface="Arial"/>
                        </a:rPr>
                        <a:t>8:45</a:t>
                      </a:r>
                      <a:endParaRPr lang="en-US" sz="1200" b="1" u="sng" kern="1200" dirty="0">
                        <a:solidFill>
                          <a:schemeClr val="dk1"/>
                        </a:solidFill>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a:latin typeface="Times New Roman"/>
                          <a:ea typeface="SimSun"/>
                          <a:cs typeface="Arial"/>
                        </a:rPr>
                        <a:t> دکتر شیرین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برنامه ریزی و آماده سازی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9:15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تحقق ممیزی</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10:45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latin typeface="Times New Roman"/>
                          <a:ea typeface="SimSun"/>
                          <a:cs typeface="Arial"/>
                        </a:rPr>
                        <a:t>---</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استراحت و پذیرایی</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11:00</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10:45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solidFill>
                            <a:srgbClr val="FF0000"/>
                          </a:solidFill>
                          <a:latin typeface="Times New Roman"/>
                          <a:ea typeface="SimSun"/>
                          <a:cs typeface="Arial"/>
                        </a:rPr>
                        <a:t>کارگاه شماره </a:t>
                      </a:r>
                      <a:r>
                        <a:rPr lang="fa-IR" sz="1500" b="1" dirty="0" smtClean="0">
                          <a:solidFill>
                            <a:srgbClr val="FF0000"/>
                          </a:solidFill>
                          <a:latin typeface="Times New Roman"/>
                          <a:ea typeface="SimSun"/>
                          <a:cs typeface="Arial"/>
                        </a:rPr>
                        <a:t>1</a:t>
                      </a:r>
                      <a:r>
                        <a:rPr lang="en-US" sz="1500" b="1" dirty="0" smtClean="0">
                          <a:solidFill>
                            <a:srgbClr val="FF0000"/>
                          </a:solidFill>
                          <a:latin typeface="Arial"/>
                          <a:ea typeface="SimSun"/>
                          <a:cs typeface="Arial"/>
                        </a:rPr>
                        <a:t>: </a:t>
                      </a:r>
                      <a:r>
                        <a:rPr lang="fa-IR" sz="1500" b="1" dirty="0" smtClean="0">
                          <a:solidFill>
                            <a:srgbClr val="FF0000"/>
                          </a:solidFill>
                          <a:latin typeface="Times New Roman"/>
                          <a:ea typeface="SimSun"/>
                          <a:cs typeface="Arial"/>
                        </a:rPr>
                        <a:t> </a:t>
                      </a:r>
                      <a:r>
                        <a:rPr lang="fa-IR" sz="1500" b="1" dirty="0">
                          <a:solidFill>
                            <a:srgbClr val="FF0000"/>
                          </a:solidFill>
                          <a:latin typeface="Times New Roman"/>
                          <a:ea typeface="SimSun"/>
                          <a:cs typeface="Arial"/>
                        </a:rPr>
                        <a:t>تهیه چک لیست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a:solidFill>
                            <a:srgbClr val="FF0000"/>
                          </a:solidFill>
                          <a:latin typeface="Times New Roman"/>
                          <a:ea typeface="SimSun"/>
                          <a:cs typeface="Arial"/>
                        </a:rPr>
                        <a:t>12:00</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11:00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گزارش عدم انطباق</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a:solidFill>
                            <a:srgbClr val="FF0000"/>
                          </a:solidFill>
                          <a:latin typeface="Times New Roman"/>
                          <a:ea typeface="SimSun"/>
                          <a:cs typeface="Arial"/>
                        </a:rPr>
                        <a:t>کارگاه شماره </a:t>
                      </a:r>
                      <a:r>
                        <a:rPr lang="fa-IR" sz="1200" b="1" dirty="0" smtClean="0">
                          <a:solidFill>
                            <a:srgbClr val="FF0000"/>
                          </a:solidFill>
                          <a:latin typeface="Times New Roman"/>
                          <a:ea typeface="SimSun"/>
                          <a:cs typeface="Arial"/>
                        </a:rPr>
                        <a:t>2:</a:t>
                      </a:r>
                      <a:endParaRPr lang="en-US" sz="1200" dirty="0">
                        <a:latin typeface="Times New Roman"/>
                        <a:ea typeface="SimSun"/>
                        <a:cs typeface="Arial"/>
                      </a:endParaRPr>
                    </a:p>
                    <a:p>
                      <a:pPr marL="0" marR="0" algn="ctr" rtl="1">
                        <a:spcBef>
                          <a:spcPts val="0"/>
                        </a:spcBef>
                        <a:spcAft>
                          <a:spcPts val="0"/>
                        </a:spcAft>
                      </a:pPr>
                      <a:r>
                        <a:rPr lang="fa-IR" sz="1200" b="1" dirty="0">
                          <a:solidFill>
                            <a:srgbClr val="FF0000"/>
                          </a:solidFill>
                          <a:latin typeface="Times New Roman"/>
                          <a:ea typeface="SimSun"/>
                          <a:cs typeface="Arial"/>
                        </a:rPr>
                        <a:t>شناسایی عدم انطباق / گزارش عدم انطباق</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12:30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گزارش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solidFill>
                            <a:srgbClr val="FF0000"/>
                          </a:solidFill>
                          <a:latin typeface="Times New Roman"/>
                          <a:ea typeface="SimSun"/>
                          <a:cs typeface="Arial"/>
                        </a:rPr>
                        <a:t>تیم مدرسین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300" b="1" dirty="0">
                          <a:solidFill>
                            <a:srgbClr val="FF0000"/>
                          </a:solidFill>
                          <a:latin typeface="Times New Roman"/>
                          <a:ea typeface="SimSun"/>
                          <a:cs typeface="Arial"/>
                        </a:rPr>
                        <a:t>کارگاه شماره </a:t>
                      </a:r>
                      <a:r>
                        <a:rPr lang="fa-IR" sz="1300" b="1" dirty="0" smtClean="0">
                          <a:solidFill>
                            <a:srgbClr val="FF0000"/>
                          </a:solidFill>
                          <a:latin typeface="Times New Roman"/>
                          <a:ea typeface="SimSun"/>
                          <a:cs typeface="Arial"/>
                        </a:rPr>
                        <a:t>3: </a:t>
                      </a:r>
                      <a:endParaRPr lang="en-US" sz="1200" dirty="0">
                        <a:latin typeface="Times New Roman"/>
                        <a:ea typeface="SimSun"/>
                        <a:cs typeface="Arial"/>
                      </a:endParaRPr>
                    </a:p>
                    <a:p>
                      <a:pPr marL="0" marR="0" algn="ctr" rtl="1">
                        <a:spcBef>
                          <a:spcPts val="0"/>
                        </a:spcBef>
                        <a:spcAft>
                          <a:spcPts val="0"/>
                        </a:spcAft>
                      </a:pPr>
                      <a:r>
                        <a:rPr lang="fa-IR" sz="1300" b="1" dirty="0">
                          <a:solidFill>
                            <a:srgbClr val="FF0000"/>
                          </a:solidFill>
                          <a:latin typeface="Times New Roman"/>
                          <a:ea typeface="SimSun"/>
                          <a:cs typeface="Arial"/>
                        </a:rPr>
                        <a:t>گزارش ممیزی –  اقدام اصلاحی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14:00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13:30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آزمون کتبی پایان دوره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14:15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14:00</a:t>
                      </a:r>
                      <a:endParaRPr lang="en-US" sz="1200" dirty="0">
                        <a:latin typeface="Times New Roman"/>
                        <a:ea typeface="SimSun"/>
                        <a:cs typeface="Arial"/>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457200" y="274638"/>
            <a:ext cx="8229600" cy="6202362"/>
          </a:xfrm>
        </p:spPr>
        <p:txBody>
          <a:bodyPr>
            <a:noAutofit/>
          </a:bodyPr>
          <a:lstStyle/>
          <a:p>
            <a:pPr algn="r" rtl="1"/>
            <a:r>
              <a:rPr lang="fa-IR" sz="2000" b="1" dirty="0" smtClean="0">
                <a:cs typeface="+mn-cs"/>
              </a:rPr>
              <a:t/>
            </a:r>
            <a:br>
              <a:rPr lang="fa-IR" sz="2000" b="1" dirty="0" smtClean="0">
                <a:cs typeface="+mn-cs"/>
              </a:rPr>
            </a:br>
            <a:r>
              <a:rPr lang="fa-IR" sz="2000" b="1" dirty="0" smtClean="0">
                <a:cs typeface="+mn-cs"/>
              </a:rPr>
              <a:t/>
            </a:r>
            <a:br>
              <a:rPr lang="fa-IR" sz="2000" b="1" dirty="0" smtClean="0">
                <a:cs typeface="+mn-cs"/>
              </a:rPr>
            </a:br>
            <a:r>
              <a:rPr lang="fa-IR" sz="2000" b="1" dirty="0" smtClean="0">
                <a:cs typeface="+mn-cs"/>
              </a:rPr>
              <a:t/>
            </a:r>
            <a:br>
              <a:rPr lang="fa-IR" sz="2000" b="1" dirty="0" smtClean="0">
                <a:cs typeface="+mn-cs"/>
              </a:rPr>
            </a:br>
            <a:r>
              <a:rPr lang="fa-IR" sz="2000" b="1" dirty="0" smtClean="0">
                <a:cs typeface="+mn-cs"/>
              </a:rPr>
              <a:t/>
            </a:r>
            <a:br>
              <a:rPr lang="fa-IR" sz="2000" b="1" dirty="0" smtClean="0">
                <a:cs typeface="+mn-cs"/>
              </a:rPr>
            </a:br>
            <a:r>
              <a:rPr lang="fa-IR" sz="2400" b="1" dirty="0" smtClean="0">
                <a:solidFill>
                  <a:srgbClr val="FF0000"/>
                </a:solidFill>
                <a:cs typeface="+mn-cs"/>
              </a:rPr>
              <a:t>1- فعالیت های قبل از ممیزی (</a:t>
            </a:r>
            <a:r>
              <a:rPr lang="en-US" sz="2000" b="1" dirty="0" smtClean="0">
                <a:solidFill>
                  <a:srgbClr val="FF0000"/>
                </a:solidFill>
                <a:cs typeface="+mn-cs"/>
              </a:rPr>
              <a:t>Pre-Audit Activities</a:t>
            </a:r>
            <a:r>
              <a:rPr lang="fa-IR" sz="2000" b="1" dirty="0" smtClean="0">
                <a:solidFill>
                  <a:srgbClr val="FF0000"/>
                </a:solidFill>
                <a:cs typeface="+mn-cs"/>
              </a:rPr>
              <a:t>)</a:t>
            </a:r>
            <a:r>
              <a:rPr lang="fa-IR" sz="2000" b="1" dirty="0" smtClean="0">
                <a:cs typeface="+mn-cs"/>
              </a:rPr>
              <a:t/>
            </a:r>
            <a:br>
              <a:rPr lang="fa-IR" sz="2000" b="1" dirty="0" smtClean="0">
                <a:cs typeface="+mn-cs"/>
              </a:rPr>
            </a:br>
            <a:r>
              <a:rPr lang="fa-IR" sz="2400" b="1" dirty="0" smtClean="0">
                <a:solidFill>
                  <a:schemeClr val="tx2">
                    <a:lumMod val="60000"/>
                    <a:lumOff val="40000"/>
                  </a:schemeClr>
                </a:solidFill>
                <a:cs typeface="+mn-cs"/>
              </a:rPr>
              <a:t>1-3- تهیه چک لیست (</a:t>
            </a:r>
            <a:r>
              <a:rPr lang="en-US" sz="2400" b="1" dirty="0" smtClean="0">
                <a:solidFill>
                  <a:schemeClr val="tx2">
                    <a:lumMod val="60000"/>
                    <a:lumOff val="40000"/>
                  </a:schemeClr>
                </a:solidFill>
                <a:cs typeface="+mn-cs"/>
              </a:rPr>
              <a:t>Check lists</a:t>
            </a:r>
            <a:r>
              <a:rPr lang="fa-IR" sz="2400" b="1" dirty="0" smtClean="0">
                <a:solidFill>
                  <a:schemeClr val="tx2">
                    <a:lumMod val="60000"/>
                    <a:lumOff val="40000"/>
                  </a:schemeClr>
                </a:solidFill>
                <a:cs typeface="+mn-cs"/>
              </a:rPr>
              <a:t>)</a:t>
            </a:r>
            <a:r>
              <a:rPr lang="fa-IR" sz="2400" b="1" dirty="0" smtClean="0">
                <a:cs typeface="+mn-cs"/>
              </a:rPr>
              <a:t/>
            </a:r>
            <a:br>
              <a:rPr lang="fa-IR" sz="2400" b="1" dirty="0" smtClean="0">
                <a:cs typeface="+mn-cs"/>
              </a:rPr>
            </a:br>
            <a:r>
              <a:rPr lang="fa-IR" sz="2400" b="1" dirty="0" smtClean="0">
                <a:cs typeface="+mn-cs"/>
              </a:rPr>
              <a:t>هدف:</a:t>
            </a:r>
            <a:br>
              <a:rPr lang="fa-IR" sz="2400" b="1" dirty="0" smtClean="0">
                <a:cs typeface="+mn-cs"/>
              </a:rPr>
            </a:br>
            <a:r>
              <a:rPr lang="fa-IR" sz="2400" b="1" dirty="0" smtClean="0">
                <a:cs typeface="+mn-cs"/>
              </a:rPr>
              <a:t>الف) راهنما جهت ممیزی کلیه فرآیندها و فعالیت ها </a:t>
            </a:r>
            <a:r>
              <a:rPr lang="en-US" sz="2400" b="1" dirty="0" smtClean="0">
                <a:cs typeface="+mn-cs"/>
              </a:rPr>
              <a:t/>
            </a:r>
            <a:br>
              <a:rPr lang="en-US" sz="2400" b="1" dirty="0" smtClean="0">
                <a:cs typeface="+mn-cs"/>
              </a:rPr>
            </a:br>
            <a:r>
              <a:rPr lang="fa-IR" sz="2400" b="1" dirty="0" smtClean="0">
                <a:cs typeface="+mn-cs"/>
              </a:rPr>
              <a:t>ب)   پشتیبان حافظه (چیزی فراموش نشود)</a:t>
            </a:r>
            <a:br>
              <a:rPr lang="fa-IR" sz="2400" b="1" dirty="0" smtClean="0">
                <a:cs typeface="+mn-cs"/>
              </a:rPr>
            </a:br>
            <a:r>
              <a:rPr lang="fa-IR" sz="2400" b="1" dirty="0" smtClean="0">
                <a:cs typeface="+mn-cs"/>
              </a:rPr>
              <a:t>ج)    تداوم حرکت (از کجا شروع و از کجا تمام می شود)</a:t>
            </a:r>
            <a:br>
              <a:rPr lang="fa-IR" sz="2400" b="1" dirty="0" smtClean="0">
                <a:cs typeface="+mn-cs"/>
              </a:rPr>
            </a:br>
            <a:r>
              <a:rPr lang="fa-IR" sz="2400" b="1" dirty="0" smtClean="0">
                <a:cs typeface="+mn-cs"/>
              </a:rPr>
              <a:t>د)    محل مناسبی برای ثبت دقیق شواهد عینی</a:t>
            </a:r>
            <a:br>
              <a:rPr lang="fa-IR" sz="2400" b="1" dirty="0" smtClean="0">
                <a:cs typeface="+mn-cs"/>
              </a:rPr>
            </a:br>
            <a:r>
              <a:rPr lang="fa-IR" sz="2400" b="1" dirty="0" smtClean="0">
                <a:cs typeface="+mn-cs"/>
              </a:rPr>
              <a:t> (</a:t>
            </a:r>
            <a:r>
              <a:rPr lang="fa-IR" sz="2400" b="1" i="1" dirty="0" smtClean="0">
                <a:solidFill>
                  <a:srgbClr val="FF0000"/>
                </a:solidFill>
              </a:rPr>
              <a:t>شواهد عینی: </a:t>
            </a:r>
            <a:r>
              <a:rPr lang="en-US" sz="2400" b="1" i="1" dirty="0" smtClean="0">
                <a:solidFill>
                  <a:schemeClr val="accent2"/>
                </a:solidFill>
              </a:rPr>
              <a:t>Objective Evidence</a:t>
            </a:r>
            <a:r>
              <a:rPr lang="fa-IR" sz="2400" b="1" i="1" dirty="0" smtClean="0">
                <a:solidFill>
                  <a:schemeClr val="accent2"/>
                </a:solidFill>
              </a:rPr>
              <a:t> </a:t>
            </a:r>
            <a:r>
              <a:rPr lang="fa-IR" sz="2400" b="1" dirty="0" smtClean="0">
                <a:solidFill>
                  <a:srgbClr val="339933"/>
                </a:solidFill>
              </a:rPr>
              <a:t>داده هایی که وجود یا صحت چیزی را تایید می کنند. )</a:t>
            </a:r>
            <a:r>
              <a:rPr lang="fa-IR" sz="2400" b="1" dirty="0" smtClean="0">
                <a:cs typeface="+mn-cs"/>
              </a:rPr>
              <a:t/>
            </a:r>
            <a:br>
              <a:rPr lang="fa-IR" sz="2400" b="1" dirty="0" smtClean="0">
                <a:cs typeface="+mn-cs"/>
              </a:rPr>
            </a:br>
            <a:r>
              <a:rPr lang="fa-IR" sz="2400" b="1" dirty="0" smtClean="0">
                <a:cs typeface="+mn-cs"/>
              </a:rPr>
              <a:t>چگونه: </a:t>
            </a:r>
            <a:br>
              <a:rPr lang="fa-IR" sz="2400" b="1" dirty="0" smtClean="0">
                <a:cs typeface="+mn-cs"/>
              </a:rPr>
            </a:br>
            <a:r>
              <a:rPr lang="fa-IR" sz="2400" b="1" dirty="0" smtClean="0">
                <a:cs typeface="+mn-cs"/>
              </a:rPr>
              <a:t>الف) از روی الزامات استاندارد و الزامات قانونی آن بخش </a:t>
            </a:r>
            <a:br>
              <a:rPr lang="fa-IR" sz="2400" b="1" dirty="0" smtClean="0">
                <a:cs typeface="+mn-cs"/>
              </a:rPr>
            </a:br>
            <a:r>
              <a:rPr lang="fa-IR" sz="2400" b="1" dirty="0" smtClean="0">
                <a:cs typeface="+mn-cs"/>
              </a:rPr>
              <a:t>ب)   از روی الزامات درون بخش (الزامات سازمانی)</a:t>
            </a:r>
            <a:br>
              <a:rPr lang="fa-IR" sz="2400" b="1" dirty="0" smtClean="0">
                <a:cs typeface="+mn-cs"/>
              </a:rPr>
            </a:br>
            <a:r>
              <a:rPr lang="fa-IR" sz="2400" b="1" dirty="0" smtClean="0">
                <a:cs typeface="+mn-cs"/>
              </a:rPr>
              <a:t>ج)   از روی اطلاعاتی که هنگام حضور در بخش در قسمت (1-1)</a:t>
            </a:r>
            <a:br>
              <a:rPr lang="fa-IR" sz="2400" b="1" dirty="0" smtClean="0">
                <a:cs typeface="+mn-cs"/>
              </a:rPr>
            </a:br>
            <a:r>
              <a:rPr lang="fa-IR" sz="2400" b="1" dirty="0" smtClean="0">
                <a:cs typeface="+mn-cs"/>
              </a:rPr>
              <a:t>د)    از روی </a:t>
            </a:r>
            <a:r>
              <a:rPr lang="fa-IR" sz="2400" b="1" smtClean="0">
                <a:cs typeface="+mn-cs"/>
              </a:rPr>
              <a:t>مرور مستندات (1-2)</a:t>
            </a:r>
            <a:r>
              <a:rPr lang="fa-IR" sz="2400" b="1" dirty="0" smtClean="0">
                <a:cs typeface="+mn-cs"/>
              </a:rPr>
              <a:t/>
            </a:r>
            <a:br>
              <a:rPr lang="fa-IR" sz="2400" b="1" dirty="0" smtClean="0">
                <a:cs typeface="+mn-cs"/>
              </a:rPr>
            </a:br>
            <a:r>
              <a:rPr lang="fa-IR" sz="2400" b="1" dirty="0" smtClean="0">
                <a:cs typeface="+mn-cs"/>
              </a:rPr>
              <a:t>چه کسی:              </a:t>
            </a:r>
            <a:r>
              <a:rPr lang="fa-IR" sz="4000" b="1" dirty="0" smtClean="0">
                <a:cs typeface="+mn-cs"/>
              </a:rPr>
              <a:t>ممیز</a:t>
            </a:r>
            <a:r>
              <a:rPr lang="fa-IR" sz="2000" b="1" dirty="0" smtClean="0">
                <a:cs typeface="+mn-cs"/>
              </a:rPr>
              <a:t/>
            </a:r>
            <a:br>
              <a:rPr lang="fa-IR" sz="2000" b="1" dirty="0" smtClean="0">
                <a:cs typeface="+mn-cs"/>
              </a:rPr>
            </a:br>
            <a:r>
              <a:rPr lang="fa-IR" sz="2000" b="1" dirty="0" smtClean="0">
                <a:cs typeface="+mn-cs"/>
              </a:rPr>
              <a:t/>
            </a:r>
            <a:br>
              <a:rPr lang="fa-IR" sz="2000" b="1" dirty="0" smtClean="0">
                <a:cs typeface="+mn-cs"/>
              </a:rPr>
            </a:br>
            <a:endParaRPr lang="en-US" sz="2000" b="1" dirty="0" smtClean="0">
              <a:cs typeface="+mn-cs"/>
            </a:endParaRPr>
          </a:p>
        </p:txBody>
      </p:sp>
      <p:sp>
        <p:nvSpPr>
          <p:cNvPr id="3" name="Oval 6"/>
          <p:cNvSpPr>
            <a:spLocks noChangeArrowheads="1"/>
          </p:cNvSpPr>
          <p:nvPr/>
        </p:nvSpPr>
        <p:spPr bwMode="auto">
          <a:xfrm>
            <a:off x="152400" y="0"/>
            <a:ext cx="3886200" cy="1219200"/>
          </a:xfrm>
          <a:prstGeom prst="ellipse">
            <a:avLst/>
          </a:prstGeom>
          <a:solidFill>
            <a:schemeClr val="accent1"/>
          </a:solidFill>
          <a:ln w="9525">
            <a:solidFill>
              <a:schemeClr val="tx1"/>
            </a:solidFill>
            <a:round/>
            <a:headEnd/>
            <a:tailEnd/>
          </a:ln>
        </p:spPr>
        <p:txBody>
          <a:bodyPr wrap="none" anchor="ctr"/>
          <a:lstStyle/>
          <a:p>
            <a:pPr algn="ctr"/>
            <a:r>
              <a:rPr lang="fa-IR" sz="3200" b="1" dirty="0" smtClean="0"/>
              <a:t>روش عملی ممیزی:</a:t>
            </a:r>
            <a:endParaRPr lang="en-US" sz="3200" b="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4"/>
          <p:cNvSpPr>
            <a:spLocks noGrp="1" noChangeArrowheads="1"/>
          </p:cNvSpPr>
          <p:nvPr>
            <p:ph type="title"/>
          </p:nvPr>
        </p:nvSpPr>
        <p:spPr>
          <a:xfrm>
            <a:off x="457200" y="274638"/>
            <a:ext cx="8001000" cy="6583362"/>
          </a:xfrm>
        </p:spPr>
        <p:txBody>
          <a:bodyPr/>
          <a:lstStyle/>
          <a:p>
            <a:pPr algn="r" eaLnBrk="1" hangingPunct="1"/>
            <a:r>
              <a:rPr lang="fa-IR" sz="5400" b="1" i="1" dirty="0" smtClean="0">
                <a:solidFill>
                  <a:srgbClr val="FF0000"/>
                </a:solidFill>
              </a:rPr>
              <a:t>انواع چک لیست:</a:t>
            </a:r>
            <a:r>
              <a:rPr lang="fa-IR" dirty="0" smtClean="0"/>
              <a:t/>
            </a:r>
            <a:br>
              <a:rPr lang="fa-IR" dirty="0" smtClean="0"/>
            </a:br>
            <a:r>
              <a:rPr lang="fa-IR" dirty="0" smtClean="0"/>
              <a:t/>
            </a:r>
            <a:br>
              <a:rPr lang="fa-IR" dirty="0" smtClean="0"/>
            </a:br>
            <a:r>
              <a:rPr lang="en-US" dirty="0" smtClean="0"/>
              <a:t>   </a:t>
            </a:r>
            <a:r>
              <a:rPr lang="en-US" b="1" dirty="0" smtClean="0"/>
              <a:t>(</a:t>
            </a:r>
            <a:r>
              <a:rPr lang="fa-IR" b="1" dirty="0" smtClean="0"/>
              <a:t>( کلان </a:t>
            </a:r>
            <a:r>
              <a:rPr lang="en-US" b="1" dirty="0" smtClean="0"/>
              <a:t>High level</a:t>
            </a:r>
            <a:r>
              <a:rPr lang="fa-IR" b="1" dirty="0" smtClean="0"/>
              <a:t>1- </a:t>
            </a:r>
            <a:r>
              <a:rPr lang="en-US" b="1" dirty="0" smtClean="0"/>
              <a:t>   </a:t>
            </a:r>
            <a:br>
              <a:rPr lang="en-US" b="1" dirty="0" smtClean="0"/>
            </a:br>
            <a:r>
              <a:rPr lang="fa-IR" b="1" dirty="0" smtClean="0"/>
              <a:t> خرد)</a:t>
            </a:r>
            <a:r>
              <a:rPr lang="en-US" b="1" dirty="0" smtClean="0"/>
              <a:t>)Low level </a:t>
            </a:r>
            <a:r>
              <a:rPr lang="fa-IR" b="1" dirty="0" smtClean="0"/>
              <a:t>2-</a:t>
            </a:r>
            <a:endParaRPr lang="en-US" b="1" dirty="0" smtClean="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lstStyle/>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xmlns="" val="617571114"/>
              </p:ext>
            </p:extLst>
          </p:nvPr>
        </p:nvGraphicFramePr>
        <p:xfrm>
          <a:off x="609600" y="457196"/>
          <a:ext cx="7924800" cy="5389884"/>
        </p:xfrm>
        <a:graphic>
          <a:graphicData uri="http://schemas.openxmlformats.org/drawingml/2006/table">
            <a:tbl>
              <a:tblPr firstRow="1" bandRow="1">
                <a:tableStyleId>{5C22544A-7EE6-4342-B048-85BDC9FD1C3A}</a:tableStyleId>
              </a:tblPr>
              <a:tblGrid>
                <a:gridCol w="1981200"/>
                <a:gridCol w="3733800"/>
                <a:gridCol w="1143000"/>
                <a:gridCol w="1066800"/>
              </a:tblGrid>
              <a:tr h="449157">
                <a:tc gridSpan="4">
                  <a:txBody>
                    <a:bodyPr/>
                    <a:lstStyle/>
                    <a:p>
                      <a:pPr marL="0" marR="0" algn="ctr" rtl="1">
                        <a:spcBef>
                          <a:spcPts val="0"/>
                        </a:spcBef>
                        <a:spcAft>
                          <a:spcPts val="0"/>
                        </a:spcAft>
                      </a:pPr>
                      <a:r>
                        <a:rPr lang="fa-IR" sz="2800" b="1" dirty="0" smtClean="0">
                          <a:latin typeface="Times New Roman"/>
                          <a:ea typeface="SimSun"/>
                          <a:cs typeface="Arial"/>
                        </a:rPr>
                        <a:t>20 اردیبهشت   1394</a:t>
                      </a:r>
                      <a:endParaRPr lang="en-US" sz="2400" dirty="0">
                        <a:latin typeface="Times New Roman"/>
                        <a:ea typeface="SimSun"/>
                        <a:cs typeface="Arial"/>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r>
              <a:tr h="449157">
                <a:tc>
                  <a:txBody>
                    <a:bodyPr/>
                    <a:lstStyle/>
                    <a:p>
                      <a:pPr marL="0" marR="0" algn="ctr" rtl="1">
                        <a:spcBef>
                          <a:spcPts val="0"/>
                        </a:spcBef>
                        <a:spcAft>
                          <a:spcPts val="0"/>
                        </a:spcAft>
                      </a:pPr>
                      <a:r>
                        <a:rPr lang="en-US" sz="1300" b="1" dirty="0">
                          <a:latin typeface="Arial"/>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افتتاحیه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a:latin typeface="Times New Roman"/>
                          <a:ea typeface="SimSun"/>
                          <a:cs typeface="Arial"/>
                        </a:rPr>
                        <a:t> دکتر شیرین</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a:latin typeface="Times New Roman"/>
                          <a:ea typeface="SimSun"/>
                          <a:cs typeface="Arial"/>
                        </a:rPr>
                        <a:t>مفاهیم ممیزی – مبانی ممیزی</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smtClean="0">
                          <a:latin typeface="Times New Roman"/>
                          <a:ea typeface="SimSun"/>
                          <a:cs typeface="Arial"/>
                        </a:rPr>
                        <a:t>9:15</a:t>
                      </a:r>
                      <a:endParaRPr lang="en-US" sz="1200" u="sng" dirty="0">
                        <a:latin typeface="Times New Roman"/>
                        <a:ea typeface="SimSun"/>
                        <a:cs typeface="Arial"/>
                      </a:endParaRPr>
                    </a:p>
                  </a:txBody>
                  <a:tcPr marL="68580" marR="68580" marT="0" marB="0" anchor="ctr"/>
                </a:tc>
                <a:tc>
                  <a:txBody>
                    <a:bodyPr/>
                    <a:lstStyle/>
                    <a:p>
                      <a:pPr marL="0" marR="0" algn="ctr" defTabSz="914400" rtl="1" eaLnBrk="1" latinLnBrk="0" hangingPunct="1">
                        <a:spcBef>
                          <a:spcPts val="0"/>
                        </a:spcBef>
                        <a:spcAft>
                          <a:spcPts val="0"/>
                        </a:spcAft>
                      </a:pPr>
                      <a:r>
                        <a:rPr lang="en-US" sz="1200" b="1" u="sng" kern="1200" dirty="0" smtClean="0">
                          <a:solidFill>
                            <a:schemeClr val="dk1"/>
                          </a:solidFill>
                          <a:latin typeface="Times New Roman"/>
                          <a:ea typeface="SimSun"/>
                          <a:cs typeface="Arial"/>
                        </a:rPr>
                        <a:t>8:45</a:t>
                      </a:r>
                      <a:endParaRPr lang="en-US" sz="1200" b="1" u="sng" kern="1200" dirty="0">
                        <a:solidFill>
                          <a:schemeClr val="dk1"/>
                        </a:solidFill>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a:latin typeface="Times New Roman"/>
                          <a:ea typeface="SimSun"/>
                          <a:cs typeface="Arial"/>
                        </a:rPr>
                        <a:t> دکتر شیرین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برنامه ریزی و آماده سازی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9:15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تحقق ممیزی</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10:45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latin typeface="Times New Roman"/>
                          <a:ea typeface="SimSun"/>
                          <a:cs typeface="Arial"/>
                        </a:rPr>
                        <a:t>---</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استراحت و پذیرایی</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11:00</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10:45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solidFill>
                            <a:srgbClr val="FF0000"/>
                          </a:solidFill>
                          <a:latin typeface="Times New Roman"/>
                          <a:ea typeface="SimSun"/>
                          <a:cs typeface="Arial"/>
                        </a:rPr>
                        <a:t>کارگاه شماره </a:t>
                      </a:r>
                      <a:r>
                        <a:rPr lang="fa-IR" sz="1500" b="1" dirty="0" smtClean="0">
                          <a:solidFill>
                            <a:srgbClr val="FF0000"/>
                          </a:solidFill>
                          <a:latin typeface="Times New Roman"/>
                          <a:ea typeface="SimSun"/>
                          <a:cs typeface="Arial"/>
                        </a:rPr>
                        <a:t>1</a:t>
                      </a:r>
                      <a:r>
                        <a:rPr lang="en-US" sz="1500" b="1" dirty="0" smtClean="0">
                          <a:solidFill>
                            <a:srgbClr val="FF0000"/>
                          </a:solidFill>
                          <a:latin typeface="Arial"/>
                          <a:ea typeface="SimSun"/>
                          <a:cs typeface="Arial"/>
                        </a:rPr>
                        <a:t>: </a:t>
                      </a:r>
                      <a:r>
                        <a:rPr lang="fa-IR" sz="1500" b="1" dirty="0" smtClean="0">
                          <a:solidFill>
                            <a:srgbClr val="FF0000"/>
                          </a:solidFill>
                          <a:latin typeface="Times New Roman"/>
                          <a:ea typeface="SimSun"/>
                          <a:cs typeface="Arial"/>
                        </a:rPr>
                        <a:t> </a:t>
                      </a:r>
                      <a:r>
                        <a:rPr lang="fa-IR" sz="1500" b="1" dirty="0">
                          <a:solidFill>
                            <a:srgbClr val="FF0000"/>
                          </a:solidFill>
                          <a:latin typeface="Times New Roman"/>
                          <a:ea typeface="SimSun"/>
                          <a:cs typeface="Arial"/>
                        </a:rPr>
                        <a:t>تهیه چک لیست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a:solidFill>
                            <a:srgbClr val="FF0000"/>
                          </a:solidFill>
                          <a:latin typeface="Times New Roman"/>
                          <a:ea typeface="SimSun"/>
                          <a:cs typeface="Arial"/>
                        </a:rPr>
                        <a:t>12:00</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11:00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گزارش عدم انطباق</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a:solidFill>
                            <a:srgbClr val="FF0000"/>
                          </a:solidFill>
                          <a:latin typeface="Times New Roman"/>
                          <a:ea typeface="SimSun"/>
                          <a:cs typeface="Arial"/>
                        </a:rPr>
                        <a:t>کارگاه شماره </a:t>
                      </a:r>
                      <a:r>
                        <a:rPr lang="fa-IR" sz="1200" b="1" dirty="0" smtClean="0">
                          <a:solidFill>
                            <a:srgbClr val="FF0000"/>
                          </a:solidFill>
                          <a:latin typeface="Times New Roman"/>
                          <a:ea typeface="SimSun"/>
                          <a:cs typeface="Arial"/>
                        </a:rPr>
                        <a:t>2:</a:t>
                      </a:r>
                      <a:endParaRPr lang="en-US" sz="1200" dirty="0">
                        <a:latin typeface="Times New Roman"/>
                        <a:ea typeface="SimSun"/>
                        <a:cs typeface="Arial"/>
                      </a:endParaRPr>
                    </a:p>
                    <a:p>
                      <a:pPr marL="0" marR="0" algn="ctr" rtl="1">
                        <a:spcBef>
                          <a:spcPts val="0"/>
                        </a:spcBef>
                        <a:spcAft>
                          <a:spcPts val="0"/>
                        </a:spcAft>
                      </a:pPr>
                      <a:r>
                        <a:rPr lang="fa-IR" sz="1200" b="1" dirty="0">
                          <a:solidFill>
                            <a:srgbClr val="FF0000"/>
                          </a:solidFill>
                          <a:latin typeface="Times New Roman"/>
                          <a:ea typeface="SimSun"/>
                          <a:cs typeface="Arial"/>
                        </a:rPr>
                        <a:t>شناسایی عدم انطباق / گزارش عدم انطباق</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12:30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گزارش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solidFill>
                            <a:srgbClr val="FF0000"/>
                          </a:solidFill>
                          <a:latin typeface="Times New Roman"/>
                          <a:ea typeface="SimSun"/>
                          <a:cs typeface="Arial"/>
                        </a:rPr>
                        <a:t>تیم مدرسین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300" b="1" dirty="0">
                          <a:solidFill>
                            <a:srgbClr val="FF0000"/>
                          </a:solidFill>
                          <a:latin typeface="Times New Roman"/>
                          <a:ea typeface="SimSun"/>
                          <a:cs typeface="Arial"/>
                        </a:rPr>
                        <a:t>کارگاه شماره </a:t>
                      </a:r>
                      <a:r>
                        <a:rPr lang="fa-IR" sz="1300" b="1" dirty="0" smtClean="0">
                          <a:solidFill>
                            <a:srgbClr val="FF0000"/>
                          </a:solidFill>
                          <a:latin typeface="Times New Roman"/>
                          <a:ea typeface="SimSun"/>
                          <a:cs typeface="Arial"/>
                        </a:rPr>
                        <a:t>3: </a:t>
                      </a:r>
                      <a:endParaRPr lang="en-US" sz="1200" dirty="0">
                        <a:latin typeface="Times New Roman"/>
                        <a:ea typeface="SimSun"/>
                        <a:cs typeface="Arial"/>
                      </a:endParaRPr>
                    </a:p>
                    <a:p>
                      <a:pPr marL="0" marR="0" algn="ctr" rtl="1">
                        <a:spcBef>
                          <a:spcPts val="0"/>
                        </a:spcBef>
                        <a:spcAft>
                          <a:spcPts val="0"/>
                        </a:spcAft>
                      </a:pPr>
                      <a:r>
                        <a:rPr lang="fa-IR" sz="1300" b="1" dirty="0">
                          <a:solidFill>
                            <a:srgbClr val="FF0000"/>
                          </a:solidFill>
                          <a:latin typeface="Times New Roman"/>
                          <a:ea typeface="SimSun"/>
                          <a:cs typeface="Arial"/>
                        </a:rPr>
                        <a:t>گزارش ممیزی –  اقدام اصلاحی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14:00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13:30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آزمون کتبی پایان دوره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14:15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14:00</a:t>
                      </a:r>
                      <a:endParaRPr lang="en-US" sz="1200" dirty="0">
                        <a:latin typeface="Times New Roman"/>
                        <a:ea typeface="SimSun"/>
                        <a:cs typeface="Arial"/>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219200"/>
            <a:ext cx="8382000" cy="4985980"/>
          </a:xfrm>
          <a:prstGeom prst="rect">
            <a:avLst/>
          </a:prstGeom>
        </p:spPr>
        <p:txBody>
          <a:bodyPr wrap="square">
            <a:spAutoFit/>
          </a:bodyPr>
          <a:lstStyle/>
          <a:p>
            <a:pPr marL="0" marR="0" algn="ctr" rtl="1">
              <a:spcBef>
                <a:spcPts val="0"/>
              </a:spcBef>
              <a:spcAft>
                <a:spcPts val="0"/>
              </a:spcAft>
            </a:pPr>
            <a:r>
              <a:rPr lang="fa-IR" sz="6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Times New Roman"/>
                <a:ea typeface="SimSun"/>
                <a:cs typeface="B Yagut"/>
              </a:rPr>
              <a:t>کارگاه شماره 1: </a:t>
            </a:r>
          </a:p>
          <a:p>
            <a:pPr marL="0" marR="0" algn="ctr" rtl="1">
              <a:spcBef>
                <a:spcPts val="0"/>
              </a:spcBef>
              <a:spcAft>
                <a:spcPts val="0"/>
              </a:spcAft>
            </a:pPr>
            <a:r>
              <a:rPr lang="fa-I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تهیه چک لیست کلان</a:t>
            </a:r>
          </a:p>
          <a:p>
            <a:pPr marL="0" marR="0" algn="ctr" rtl="1">
              <a:spcBef>
                <a:spcPts val="0"/>
              </a:spcBef>
              <a:spcAft>
                <a:spcPts val="0"/>
              </a:spcAft>
            </a:pPr>
            <a:r>
              <a:rPr lang="fa-I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 </a:t>
            </a:r>
            <a:r>
              <a:rPr lang="en-US"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(High Level)</a:t>
            </a:r>
            <a:r>
              <a:rPr lang="fa-I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 </a:t>
            </a:r>
          </a:p>
          <a:p>
            <a:pPr marL="0" marR="0" algn="ctr" rtl="1">
              <a:spcBef>
                <a:spcPts val="0"/>
              </a:spcBef>
              <a:spcAft>
                <a:spcPts val="0"/>
              </a:spcAft>
            </a:pPr>
            <a:r>
              <a:rPr lang="fa-I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برای الزامات تجهیزات اداره کل آزمایشگاه مرجع سلامت</a:t>
            </a:r>
          </a:p>
          <a:p>
            <a:pPr marL="0" marR="0" algn="ctr" rtl="1">
              <a:spcBef>
                <a:spcPts val="0"/>
              </a:spcBef>
              <a:spcAft>
                <a:spcPts val="0"/>
              </a:spcAft>
            </a:pPr>
            <a:r>
              <a:rPr lang="fa-IR" sz="4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a:ea typeface="SimSun"/>
                <a:cs typeface="B Yagut"/>
              </a:rPr>
              <a:t>60 دقیقه</a:t>
            </a:r>
          </a:p>
          <a:p>
            <a:pPr marL="0" marR="0" algn="ctr" rtl="1">
              <a:spcBef>
                <a:spcPts val="0"/>
              </a:spcBef>
              <a:spcAft>
                <a:spcPts val="0"/>
              </a:spcAft>
            </a:pPr>
            <a:endParaRPr lang="en-US" dirty="0">
              <a:latin typeface="Times New Roman"/>
              <a:ea typeface="SimSun"/>
              <a:cs typeface="Aria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lstStyle/>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xmlns="" val="3442840594"/>
              </p:ext>
            </p:extLst>
          </p:nvPr>
        </p:nvGraphicFramePr>
        <p:xfrm>
          <a:off x="609600" y="457196"/>
          <a:ext cx="7924800" cy="5389884"/>
        </p:xfrm>
        <a:graphic>
          <a:graphicData uri="http://schemas.openxmlformats.org/drawingml/2006/table">
            <a:tbl>
              <a:tblPr firstRow="1" bandRow="1">
                <a:tableStyleId>{5C22544A-7EE6-4342-B048-85BDC9FD1C3A}</a:tableStyleId>
              </a:tblPr>
              <a:tblGrid>
                <a:gridCol w="1981200"/>
                <a:gridCol w="3733800"/>
                <a:gridCol w="1143000"/>
                <a:gridCol w="1066800"/>
              </a:tblGrid>
              <a:tr h="449157">
                <a:tc gridSpan="4">
                  <a:txBody>
                    <a:bodyPr/>
                    <a:lstStyle/>
                    <a:p>
                      <a:pPr marL="0" marR="0" algn="ctr" rtl="1">
                        <a:spcBef>
                          <a:spcPts val="0"/>
                        </a:spcBef>
                        <a:spcAft>
                          <a:spcPts val="0"/>
                        </a:spcAft>
                      </a:pPr>
                      <a:r>
                        <a:rPr lang="fa-IR" sz="2800" b="1" dirty="0" smtClean="0">
                          <a:latin typeface="Times New Roman"/>
                          <a:ea typeface="SimSun"/>
                          <a:cs typeface="Arial"/>
                        </a:rPr>
                        <a:t>20 اردیبهشت 1394</a:t>
                      </a:r>
                      <a:endParaRPr lang="en-US" sz="2400" dirty="0">
                        <a:latin typeface="Times New Roman"/>
                        <a:ea typeface="SimSun"/>
                        <a:cs typeface="Arial"/>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r>
              <a:tr h="449157">
                <a:tc>
                  <a:txBody>
                    <a:bodyPr/>
                    <a:lstStyle/>
                    <a:p>
                      <a:pPr marL="0" marR="0" algn="ctr" rtl="1">
                        <a:spcBef>
                          <a:spcPts val="0"/>
                        </a:spcBef>
                        <a:spcAft>
                          <a:spcPts val="0"/>
                        </a:spcAft>
                      </a:pPr>
                      <a:r>
                        <a:rPr lang="en-US" sz="1300" b="1" dirty="0">
                          <a:latin typeface="Arial"/>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افتتاحیه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a:latin typeface="Times New Roman"/>
                          <a:ea typeface="SimSun"/>
                          <a:cs typeface="Arial"/>
                        </a:rPr>
                        <a:t> دکتر شیرین</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a:latin typeface="Times New Roman"/>
                          <a:ea typeface="SimSun"/>
                          <a:cs typeface="Arial"/>
                        </a:rPr>
                        <a:t>مفاهیم ممیزی – مبانی ممیزی</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smtClean="0">
                          <a:latin typeface="Times New Roman"/>
                          <a:ea typeface="SimSun"/>
                          <a:cs typeface="Arial"/>
                        </a:rPr>
                        <a:t>9:15</a:t>
                      </a:r>
                      <a:endParaRPr lang="en-US" sz="1200" u="sng" dirty="0">
                        <a:latin typeface="Times New Roman"/>
                        <a:ea typeface="SimSun"/>
                        <a:cs typeface="Arial"/>
                      </a:endParaRPr>
                    </a:p>
                  </a:txBody>
                  <a:tcPr marL="68580" marR="68580" marT="0" marB="0" anchor="ctr"/>
                </a:tc>
                <a:tc>
                  <a:txBody>
                    <a:bodyPr/>
                    <a:lstStyle/>
                    <a:p>
                      <a:pPr marL="0" marR="0" algn="ctr" defTabSz="914400" rtl="1" eaLnBrk="1" latinLnBrk="0" hangingPunct="1">
                        <a:spcBef>
                          <a:spcPts val="0"/>
                        </a:spcBef>
                        <a:spcAft>
                          <a:spcPts val="0"/>
                        </a:spcAft>
                      </a:pPr>
                      <a:r>
                        <a:rPr lang="en-US" sz="1200" b="1" u="sng" kern="1200" dirty="0" smtClean="0">
                          <a:solidFill>
                            <a:schemeClr val="dk1"/>
                          </a:solidFill>
                          <a:latin typeface="Times New Roman"/>
                          <a:ea typeface="SimSun"/>
                          <a:cs typeface="Arial"/>
                        </a:rPr>
                        <a:t>8:45</a:t>
                      </a:r>
                      <a:endParaRPr lang="en-US" sz="1200" b="1" u="sng" kern="1200" dirty="0">
                        <a:solidFill>
                          <a:schemeClr val="dk1"/>
                        </a:solidFill>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a:latin typeface="Times New Roman"/>
                          <a:ea typeface="SimSun"/>
                          <a:cs typeface="Arial"/>
                        </a:rPr>
                        <a:t> دکتر شیرین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برنامه ریزی و آماده سازی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9:15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تحقق ممیزی</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10:45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latin typeface="Times New Roman"/>
                          <a:ea typeface="SimSun"/>
                          <a:cs typeface="Arial"/>
                        </a:rPr>
                        <a:t>---</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استراحت و پذیرایی</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11:00</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10:45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solidFill>
                            <a:srgbClr val="FF0000"/>
                          </a:solidFill>
                          <a:latin typeface="Times New Roman"/>
                          <a:ea typeface="SimSun"/>
                          <a:cs typeface="Arial"/>
                        </a:rPr>
                        <a:t>کارگاه شماره </a:t>
                      </a:r>
                      <a:r>
                        <a:rPr lang="fa-IR" sz="1500" b="1" dirty="0" smtClean="0">
                          <a:solidFill>
                            <a:srgbClr val="FF0000"/>
                          </a:solidFill>
                          <a:latin typeface="Times New Roman"/>
                          <a:ea typeface="SimSun"/>
                          <a:cs typeface="Arial"/>
                        </a:rPr>
                        <a:t>1</a:t>
                      </a:r>
                      <a:r>
                        <a:rPr lang="en-US" sz="1500" b="1" dirty="0" smtClean="0">
                          <a:solidFill>
                            <a:srgbClr val="FF0000"/>
                          </a:solidFill>
                          <a:latin typeface="Arial"/>
                          <a:ea typeface="SimSun"/>
                          <a:cs typeface="Arial"/>
                        </a:rPr>
                        <a:t>: </a:t>
                      </a:r>
                      <a:r>
                        <a:rPr lang="fa-IR" sz="1500" b="1" dirty="0" smtClean="0">
                          <a:solidFill>
                            <a:srgbClr val="FF0000"/>
                          </a:solidFill>
                          <a:latin typeface="Times New Roman"/>
                          <a:ea typeface="SimSun"/>
                          <a:cs typeface="Arial"/>
                        </a:rPr>
                        <a:t> </a:t>
                      </a:r>
                      <a:r>
                        <a:rPr lang="fa-IR" sz="1500" b="1" dirty="0">
                          <a:solidFill>
                            <a:srgbClr val="FF0000"/>
                          </a:solidFill>
                          <a:latin typeface="Times New Roman"/>
                          <a:ea typeface="SimSun"/>
                          <a:cs typeface="Arial"/>
                        </a:rPr>
                        <a:t>تهیه چک لیست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a:solidFill>
                            <a:srgbClr val="FF0000"/>
                          </a:solidFill>
                          <a:latin typeface="Times New Roman"/>
                          <a:ea typeface="SimSun"/>
                          <a:cs typeface="Arial"/>
                        </a:rPr>
                        <a:t>12:00</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11:00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گزارش عدم انطباق</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a:solidFill>
                            <a:srgbClr val="FF0000"/>
                          </a:solidFill>
                          <a:latin typeface="Times New Roman"/>
                          <a:ea typeface="SimSun"/>
                          <a:cs typeface="Arial"/>
                        </a:rPr>
                        <a:t>کارگاه شماره </a:t>
                      </a:r>
                      <a:r>
                        <a:rPr lang="fa-IR" sz="1200" b="1" dirty="0" smtClean="0">
                          <a:solidFill>
                            <a:srgbClr val="FF0000"/>
                          </a:solidFill>
                          <a:latin typeface="Times New Roman"/>
                          <a:ea typeface="SimSun"/>
                          <a:cs typeface="Arial"/>
                        </a:rPr>
                        <a:t>2:</a:t>
                      </a:r>
                      <a:endParaRPr lang="en-US" sz="1200" dirty="0">
                        <a:latin typeface="Times New Roman"/>
                        <a:ea typeface="SimSun"/>
                        <a:cs typeface="Arial"/>
                      </a:endParaRPr>
                    </a:p>
                    <a:p>
                      <a:pPr marL="0" marR="0" algn="ctr" rtl="1">
                        <a:spcBef>
                          <a:spcPts val="0"/>
                        </a:spcBef>
                        <a:spcAft>
                          <a:spcPts val="0"/>
                        </a:spcAft>
                      </a:pPr>
                      <a:r>
                        <a:rPr lang="fa-IR" sz="1200" b="1" dirty="0">
                          <a:solidFill>
                            <a:srgbClr val="FF0000"/>
                          </a:solidFill>
                          <a:latin typeface="Times New Roman"/>
                          <a:ea typeface="SimSun"/>
                          <a:cs typeface="Arial"/>
                        </a:rPr>
                        <a:t>شناسایی عدم انطباق / گزارش عدم انطباق</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12:30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گزارش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solidFill>
                            <a:srgbClr val="FF0000"/>
                          </a:solidFill>
                          <a:latin typeface="Times New Roman"/>
                          <a:ea typeface="SimSun"/>
                          <a:cs typeface="Arial"/>
                        </a:rPr>
                        <a:t>تیم مدرسین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300" b="1" dirty="0">
                          <a:solidFill>
                            <a:srgbClr val="FF0000"/>
                          </a:solidFill>
                          <a:latin typeface="Times New Roman"/>
                          <a:ea typeface="SimSun"/>
                          <a:cs typeface="Arial"/>
                        </a:rPr>
                        <a:t>کارگاه شماره </a:t>
                      </a:r>
                      <a:r>
                        <a:rPr lang="fa-IR" sz="1300" b="1" dirty="0" smtClean="0">
                          <a:solidFill>
                            <a:srgbClr val="FF0000"/>
                          </a:solidFill>
                          <a:latin typeface="Times New Roman"/>
                          <a:ea typeface="SimSun"/>
                          <a:cs typeface="Arial"/>
                        </a:rPr>
                        <a:t>3: </a:t>
                      </a:r>
                      <a:endParaRPr lang="en-US" sz="1200" dirty="0">
                        <a:latin typeface="Times New Roman"/>
                        <a:ea typeface="SimSun"/>
                        <a:cs typeface="Arial"/>
                      </a:endParaRPr>
                    </a:p>
                    <a:p>
                      <a:pPr marL="0" marR="0" algn="ctr" rtl="1">
                        <a:spcBef>
                          <a:spcPts val="0"/>
                        </a:spcBef>
                        <a:spcAft>
                          <a:spcPts val="0"/>
                        </a:spcAft>
                      </a:pPr>
                      <a:r>
                        <a:rPr lang="fa-IR" sz="1300" b="1" dirty="0">
                          <a:solidFill>
                            <a:srgbClr val="FF0000"/>
                          </a:solidFill>
                          <a:latin typeface="Times New Roman"/>
                          <a:ea typeface="SimSun"/>
                          <a:cs typeface="Arial"/>
                        </a:rPr>
                        <a:t>گزارش ممیزی –  اقدام اصلاحی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14:00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13:30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آزمون کتبی پایان دوره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14:15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14:00</a:t>
                      </a:r>
                      <a:endParaRPr lang="en-US" sz="1200" dirty="0">
                        <a:latin typeface="Times New Roman"/>
                        <a:ea typeface="SimSun"/>
                        <a:cs typeface="Arial"/>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457200" y="274638"/>
            <a:ext cx="8229600" cy="6202362"/>
          </a:xfrm>
        </p:spPr>
        <p:txBody>
          <a:bodyPr>
            <a:noAutofit/>
          </a:bodyPr>
          <a:lstStyle/>
          <a:p>
            <a:pPr algn="r" rtl="1"/>
            <a:r>
              <a:rPr lang="fa-IR" sz="2000" b="1" dirty="0" smtClean="0">
                <a:cs typeface="+mn-cs"/>
              </a:rPr>
              <a:t/>
            </a:r>
            <a:br>
              <a:rPr lang="fa-IR" sz="2000" b="1" dirty="0" smtClean="0">
                <a:cs typeface="+mn-cs"/>
              </a:rPr>
            </a:br>
            <a:r>
              <a:rPr lang="fa-IR" sz="2000" b="1" dirty="0" smtClean="0">
                <a:cs typeface="+mn-cs"/>
              </a:rPr>
              <a:t/>
            </a:r>
            <a:br>
              <a:rPr lang="fa-IR" sz="2000" b="1" dirty="0" smtClean="0">
                <a:cs typeface="+mn-cs"/>
              </a:rPr>
            </a:br>
            <a:r>
              <a:rPr lang="fa-IR" sz="2000" b="1" dirty="0" smtClean="0">
                <a:cs typeface="+mn-cs"/>
              </a:rPr>
              <a:t/>
            </a:r>
            <a:br>
              <a:rPr lang="fa-IR" sz="2000" b="1" dirty="0" smtClean="0">
                <a:cs typeface="+mn-cs"/>
              </a:rPr>
            </a:br>
            <a:r>
              <a:rPr lang="fa-IR" sz="2000" b="1" dirty="0" smtClean="0">
                <a:cs typeface="+mn-cs"/>
              </a:rPr>
              <a:t/>
            </a:r>
            <a:br>
              <a:rPr lang="fa-IR" sz="2000" b="1" dirty="0" smtClean="0">
                <a:cs typeface="+mn-cs"/>
              </a:rPr>
            </a:br>
            <a:r>
              <a:rPr lang="en-US" sz="3600" b="1" dirty="0" smtClean="0">
                <a:solidFill>
                  <a:srgbClr val="FF0000"/>
                </a:solidFill>
                <a:cs typeface="+mn-cs"/>
              </a:rPr>
              <a:t>2</a:t>
            </a:r>
            <a:r>
              <a:rPr lang="fa-IR" sz="3600" b="1" dirty="0" smtClean="0">
                <a:solidFill>
                  <a:srgbClr val="FF0000"/>
                </a:solidFill>
                <a:cs typeface="+mn-cs"/>
              </a:rPr>
              <a:t>- </a:t>
            </a:r>
            <a:r>
              <a:rPr lang="fa-IR" sz="3600" b="1" dirty="0" smtClean="0"/>
              <a:t>فعالیت های ممیزی(</a:t>
            </a:r>
            <a:r>
              <a:rPr lang="en-US" sz="3600" b="1" dirty="0" smtClean="0"/>
              <a:t>On Site Audit</a:t>
            </a:r>
            <a:r>
              <a:rPr lang="fa-IR" sz="3600" b="1" dirty="0" smtClean="0"/>
              <a:t>) </a:t>
            </a:r>
            <a:r>
              <a:rPr lang="fa-IR" sz="2000" b="1" dirty="0" smtClean="0">
                <a:cs typeface="+mn-cs"/>
              </a:rPr>
              <a:t/>
            </a:r>
            <a:br>
              <a:rPr lang="fa-IR" sz="2000" b="1" dirty="0" smtClean="0">
                <a:cs typeface="+mn-cs"/>
              </a:rPr>
            </a:br>
            <a:r>
              <a:rPr lang="fa-IR" sz="2000" b="1" dirty="0" smtClean="0">
                <a:cs typeface="+mn-cs"/>
              </a:rPr>
              <a:t>از روی چک لیست کلان به صورت شفاهی چک لیست خرد طراحی می کنیم و سوالات چک لیست کلان را پاسخ می </a:t>
            </a:r>
            <a:r>
              <a:rPr lang="fa-IR" sz="9600" b="1" dirty="0" smtClean="0">
                <a:solidFill>
                  <a:schemeClr val="tx1">
                    <a:lumMod val="95000"/>
                    <a:lumOff val="5000"/>
                  </a:schemeClr>
                </a:solidFill>
                <a:cs typeface="+mn-cs"/>
              </a:rPr>
              <a:t>دهی</a:t>
            </a:r>
            <a:r>
              <a:rPr lang="fa-IR" sz="9600" b="1" dirty="0" smtClean="0">
                <a:solidFill>
                  <a:srgbClr val="FF0000"/>
                </a:solidFill>
                <a:cs typeface="+mn-cs"/>
              </a:rPr>
              <a:t>م </a:t>
            </a:r>
            <a:r>
              <a:rPr lang="fa-IR" sz="2000" b="1" dirty="0" smtClean="0">
                <a:cs typeface="+mn-cs"/>
              </a:rPr>
              <a:t> و شواهد عینی از 4 راه زیر جمع آوری می کنیم:</a:t>
            </a:r>
            <a:br>
              <a:rPr lang="fa-IR" sz="2000" b="1" dirty="0" smtClean="0">
                <a:cs typeface="+mn-cs"/>
              </a:rPr>
            </a:br>
            <a:r>
              <a:rPr lang="fa-IR" sz="2800" b="1" dirty="0" smtClean="0">
                <a:cs typeface="+mn-cs"/>
              </a:rPr>
              <a:t>1- آنچه مدون است (مستندات)</a:t>
            </a:r>
            <a:br>
              <a:rPr lang="fa-IR" sz="2800" b="1" dirty="0" smtClean="0">
                <a:cs typeface="+mn-cs"/>
              </a:rPr>
            </a:br>
            <a:r>
              <a:rPr lang="fa-IR" sz="2800" b="1" dirty="0" smtClean="0">
                <a:cs typeface="+mn-cs"/>
              </a:rPr>
              <a:t>2- آنجه که انجام می دهند (مشاهده فعالیت ها)</a:t>
            </a:r>
            <a:br>
              <a:rPr lang="fa-IR" sz="2800" b="1" dirty="0" smtClean="0">
                <a:cs typeface="+mn-cs"/>
              </a:rPr>
            </a:br>
            <a:r>
              <a:rPr lang="fa-IR" sz="2800" b="1" dirty="0" smtClean="0">
                <a:cs typeface="+mn-cs"/>
              </a:rPr>
              <a:t>3- آنچه انجام داده اند (مشاهده سوابق)</a:t>
            </a:r>
            <a:br>
              <a:rPr lang="fa-IR" sz="2800" b="1" dirty="0" smtClean="0">
                <a:cs typeface="+mn-cs"/>
              </a:rPr>
            </a:br>
            <a:r>
              <a:rPr lang="fa-IR" sz="2800" b="1" dirty="0" smtClean="0">
                <a:cs typeface="+mn-cs"/>
              </a:rPr>
              <a:t>4- آنچه که می گویند (بیانات شفاهی)</a:t>
            </a:r>
            <a:br>
              <a:rPr lang="fa-IR" sz="2800" b="1" dirty="0" smtClean="0">
                <a:cs typeface="+mn-cs"/>
              </a:rPr>
            </a:br>
            <a:r>
              <a:rPr lang="fa-IR" sz="2000" b="1" dirty="0" smtClean="0">
                <a:solidFill>
                  <a:schemeClr val="accent2">
                    <a:lumMod val="50000"/>
                  </a:schemeClr>
                </a:solidFill>
                <a:cs typeface="+mn-cs"/>
              </a:rPr>
              <a:t>         ولی یادمان باشد که چارچوب چک لیست نیست اگر مورد دیگری در حین ممیزی به یادتان آمد یا  با یکی از 4 راه فوق به ذهنتان رسید حتماً شواهد عینی جمع آوری گردد و در صورت نیاز به چک لیست سؤال اضافه کنید</a:t>
            </a:r>
            <a:r>
              <a:rPr lang="fa-IR" sz="2800" b="1" dirty="0" smtClean="0">
                <a:cs typeface="+mn-cs"/>
              </a:rPr>
              <a:t>.</a:t>
            </a:r>
            <a:br>
              <a:rPr lang="fa-IR" sz="2800" b="1" dirty="0" smtClean="0">
                <a:cs typeface="+mn-cs"/>
              </a:rPr>
            </a:br>
            <a:r>
              <a:rPr lang="fa-IR" sz="2000" b="1" dirty="0" smtClean="0">
                <a:cs typeface="+mn-cs"/>
              </a:rPr>
              <a:t/>
            </a:r>
            <a:br>
              <a:rPr lang="fa-IR" sz="2000" b="1" dirty="0" smtClean="0">
                <a:cs typeface="+mn-cs"/>
              </a:rPr>
            </a:br>
            <a:endParaRPr lang="en-US" sz="2000" b="1" dirty="0" smtClean="0">
              <a:cs typeface="+mn-cs"/>
            </a:endParaRPr>
          </a:p>
        </p:txBody>
      </p:sp>
      <p:sp>
        <p:nvSpPr>
          <p:cNvPr id="3" name="Oval 6"/>
          <p:cNvSpPr>
            <a:spLocks noChangeArrowheads="1"/>
          </p:cNvSpPr>
          <p:nvPr/>
        </p:nvSpPr>
        <p:spPr bwMode="auto">
          <a:xfrm>
            <a:off x="152400" y="0"/>
            <a:ext cx="3886200" cy="1219200"/>
          </a:xfrm>
          <a:prstGeom prst="ellipse">
            <a:avLst/>
          </a:prstGeom>
          <a:solidFill>
            <a:schemeClr val="accent1"/>
          </a:solidFill>
          <a:ln w="9525">
            <a:solidFill>
              <a:schemeClr val="tx1"/>
            </a:solidFill>
            <a:round/>
            <a:headEnd/>
            <a:tailEnd/>
          </a:ln>
        </p:spPr>
        <p:txBody>
          <a:bodyPr wrap="none" anchor="ctr"/>
          <a:lstStyle/>
          <a:p>
            <a:pPr algn="ctr"/>
            <a:r>
              <a:rPr lang="fa-IR" sz="3200" b="1" dirty="0" smtClean="0">
                <a:solidFill>
                  <a:schemeClr val="bg1"/>
                </a:solidFill>
              </a:rPr>
              <a:t>تحقق ممیزی</a:t>
            </a:r>
            <a:endParaRPr lang="en-US" sz="3200" b="1" dirty="0">
              <a:solidFill>
                <a:schemeClr val="bg1"/>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339680"/>
          </a:xfrm>
        </p:spPr>
        <p:txBody>
          <a:bodyPr/>
          <a:lstStyle/>
          <a:p>
            <a:pPr rtl="1"/>
            <a:r>
              <a:rPr lang="fa-IR" sz="9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گزارش عدم انطباق</a:t>
            </a:r>
            <a:br>
              <a:rPr lang="fa-IR" sz="9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br>
            <a:r>
              <a:rPr lang="en-GB" sz="9600" dirty="0" smtClean="0">
                <a:latin typeface="Arial" pitchFamily="34" charset="0"/>
              </a:rPr>
              <a:t> </a:t>
            </a:r>
            <a:r>
              <a:rPr lang="en-GB" sz="8000" dirty="0" smtClean="0">
                <a:latin typeface="Arial" pitchFamily="34" charset="0"/>
              </a:rPr>
              <a:t>Non-conformity</a:t>
            </a:r>
            <a:r>
              <a:rPr lang="fa-IR" sz="8000" dirty="0" smtClean="0">
                <a:latin typeface="Arial" pitchFamily="34" charset="0"/>
              </a:rPr>
              <a:t/>
            </a:r>
            <a:br>
              <a:rPr lang="fa-IR" sz="8000" dirty="0" smtClean="0">
                <a:latin typeface="Arial" pitchFamily="34" charset="0"/>
              </a:rPr>
            </a:br>
            <a:r>
              <a:rPr lang="en-US" sz="8000" dirty="0" smtClean="0">
                <a:latin typeface="Arial" pitchFamily="34" charset="0"/>
              </a:rPr>
              <a:t>(N.C)</a:t>
            </a:r>
            <a:endParaRPr lang="en-US" sz="9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555704"/>
          </a:xfrm>
        </p:spPr>
        <p:txBody>
          <a:bodyPr/>
          <a:lstStyle/>
          <a:p>
            <a:pPr rtl="1"/>
            <a:r>
              <a:rPr lang="fa-IR" sz="7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1- مفهوم عدم انطباق:</a:t>
            </a:r>
            <a:r>
              <a:rPr lang="fa-IR" dirty="0" smtClean="0"/>
              <a:t/>
            </a:r>
            <a:br>
              <a:rPr lang="fa-IR" dirty="0" smtClean="0"/>
            </a:br>
            <a:r>
              <a:rPr lang="fa-IR" dirty="0" smtClean="0"/>
              <a:t/>
            </a:r>
            <a:br>
              <a:rPr lang="fa-IR" dirty="0" smtClean="0"/>
            </a:br>
            <a:r>
              <a:rPr lang="fa-I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برآورده نشدن یک الزام</a:t>
            </a: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0" y="0"/>
            <a:ext cx="9247265" cy="6220842"/>
            <a:chOff x="912" y="816"/>
            <a:chExt cx="4567" cy="3100"/>
          </a:xfrm>
        </p:grpSpPr>
        <p:sp>
          <p:nvSpPr>
            <p:cNvPr id="87045" name="Text Box 4"/>
            <p:cNvSpPr txBox="1">
              <a:spLocks noChangeArrowheads="1"/>
            </p:cNvSpPr>
            <p:nvPr/>
          </p:nvSpPr>
          <p:spPr bwMode="auto">
            <a:xfrm>
              <a:off x="3600" y="1536"/>
              <a:ext cx="1879" cy="414"/>
            </a:xfrm>
            <a:prstGeom prst="rect">
              <a:avLst/>
            </a:prstGeom>
            <a:noFill/>
            <a:ln w="9525">
              <a:noFill/>
              <a:miter lim="800000"/>
              <a:headEnd/>
              <a:tailEnd/>
            </a:ln>
          </p:spPr>
          <p:txBody>
            <a:bodyPr wrap="none">
              <a:spAutoFit/>
            </a:bodyPr>
            <a:lstStyle/>
            <a:p>
              <a:r>
                <a:rPr lang="en-US" sz="2400" dirty="0">
                  <a:latin typeface="Arial Rounded MT Bold" pitchFamily="34" charset="0"/>
                </a:rPr>
                <a:t>Learn from the event</a:t>
              </a:r>
              <a:br>
                <a:rPr lang="en-US" sz="2400" dirty="0">
                  <a:latin typeface="Arial Rounded MT Bold" pitchFamily="34" charset="0"/>
                </a:rPr>
              </a:br>
              <a:r>
                <a:rPr lang="en-US" sz="2400" dirty="0">
                  <a:latin typeface="Arial Rounded MT Bold" pitchFamily="34" charset="0"/>
                </a:rPr>
                <a:t>and avoid its recurrence</a:t>
              </a:r>
            </a:p>
          </p:txBody>
        </p:sp>
        <p:grpSp>
          <p:nvGrpSpPr>
            <p:cNvPr id="3" name="Group 5"/>
            <p:cNvGrpSpPr>
              <a:grpSpLocks/>
            </p:cNvGrpSpPr>
            <p:nvPr/>
          </p:nvGrpSpPr>
          <p:grpSpPr bwMode="auto">
            <a:xfrm>
              <a:off x="912" y="816"/>
              <a:ext cx="4484" cy="3100"/>
              <a:chOff x="1200" y="1008"/>
              <a:chExt cx="4484" cy="3100"/>
            </a:xfrm>
          </p:grpSpPr>
          <p:sp>
            <p:nvSpPr>
              <p:cNvPr id="87047" name="Line 6"/>
              <p:cNvSpPr>
                <a:spLocks noChangeShapeType="1"/>
              </p:cNvSpPr>
              <p:nvPr/>
            </p:nvSpPr>
            <p:spPr bwMode="auto">
              <a:xfrm flipV="1">
                <a:off x="1200" y="1008"/>
                <a:ext cx="3360" cy="2928"/>
              </a:xfrm>
              <a:prstGeom prst="line">
                <a:avLst/>
              </a:prstGeom>
              <a:noFill/>
              <a:ln w="127000">
                <a:solidFill>
                  <a:schemeClr val="tx1"/>
                </a:solidFill>
                <a:round/>
                <a:headEnd/>
                <a:tailEnd type="triangle" w="med" len="med"/>
              </a:ln>
            </p:spPr>
            <p:txBody>
              <a:bodyPr/>
              <a:lstStyle/>
              <a:p>
                <a:endParaRPr lang="en-US"/>
              </a:p>
            </p:txBody>
          </p:sp>
          <p:sp>
            <p:nvSpPr>
              <p:cNvPr id="87048" name="Text Box 7"/>
              <p:cNvSpPr txBox="1">
                <a:spLocks noChangeArrowheads="1"/>
              </p:cNvSpPr>
              <p:nvPr/>
            </p:nvSpPr>
            <p:spPr bwMode="auto">
              <a:xfrm>
                <a:off x="1218" y="3269"/>
                <a:ext cx="968" cy="414"/>
              </a:xfrm>
              <a:prstGeom prst="rect">
                <a:avLst/>
              </a:prstGeom>
              <a:gradFill rotWithShape="1">
                <a:gsLst>
                  <a:gs pos="0">
                    <a:schemeClr val="bg1"/>
                  </a:gs>
                  <a:gs pos="100000">
                    <a:srgbClr val="00FF00"/>
                  </a:gs>
                </a:gsLst>
                <a:path path="shape">
                  <a:fillToRect l="50000" t="50000" r="50000" b="50000"/>
                </a:path>
              </a:gradFill>
              <a:ln w="25400">
                <a:solidFill>
                  <a:schemeClr val="tx1"/>
                </a:solidFill>
                <a:miter lim="800000"/>
                <a:headEnd/>
                <a:tailEnd/>
              </a:ln>
            </p:spPr>
            <p:txBody>
              <a:bodyPr wrap="none">
                <a:spAutoFit/>
              </a:bodyPr>
              <a:lstStyle/>
              <a:p>
                <a:pPr algn="ctr"/>
                <a:r>
                  <a:rPr lang="en-US" sz="2400" dirty="0">
                    <a:latin typeface="Arial Black" pitchFamily="34" charset="0"/>
                  </a:rPr>
                  <a:t>Preventive</a:t>
                </a:r>
              </a:p>
              <a:p>
                <a:pPr algn="ctr"/>
                <a:r>
                  <a:rPr lang="en-US" sz="2400" dirty="0">
                    <a:latin typeface="Arial Black" pitchFamily="34" charset="0"/>
                  </a:rPr>
                  <a:t>Actions</a:t>
                </a:r>
                <a:endParaRPr lang="en-US" dirty="0">
                  <a:latin typeface="Arial Black" pitchFamily="34" charset="0"/>
                </a:endParaRPr>
              </a:p>
            </p:txBody>
          </p:sp>
          <p:sp>
            <p:nvSpPr>
              <p:cNvPr id="87049" name="AutoShape 8"/>
              <p:cNvSpPr>
                <a:spLocks noChangeArrowheads="1"/>
              </p:cNvSpPr>
              <p:nvPr/>
            </p:nvSpPr>
            <p:spPr bwMode="auto">
              <a:xfrm>
                <a:off x="2448" y="2016"/>
                <a:ext cx="960" cy="816"/>
              </a:xfrm>
              <a:prstGeom prst="irregularSeal2">
                <a:avLst/>
              </a:prstGeom>
              <a:solidFill>
                <a:schemeClr val="accent1"/>
              </a:solidFill>
              <a:ln w="9525">
                <a:solidFill>
                  <a:schemeClr val="tx1"/>
                </a:solidFill>
                <a:miter lim="800000"/>
                <a:headEnd/>
                <a:tailEnd/>
              </a:ln>
            </p:spPr>
            <p:txBody>
              <a:bodyPr wrap="none" anchor="ctr"/>
              <a:lstStyle/>
              <a:p>
                <a:r>
                  <a:rPr lang="fa-IR" sz="6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itchFamily="34" charset="0"/>
                  </a:rPr>
                  <a:t>خطا</a:t>
                </a:r>
                <a:endParaRPr lang="en-US" sz="6000" dirty="0">
                  <a:latin typeface="Calibri" pitchFamily="34" charset="0"/>
                </a:endParaRPr>
              </a:p>
            </p:txBody>
          </p:sp>
          <p:sp>
            <p:nvSpPr>
              <p:cNvPr id="87050" name="Text Box 9"/>
              <p:cNvSpPr txBox="1">
                <a:spLocks noChangeArrowheads="1"/>
              </p:cNvSpPr>
              <p:nvPr/>
            </p:nvSpPr>
            <p:spPr bwMode="auto">
              <a:xfrm>
                <a:off x="3458" y="1301"/>
                <a:ext cx="1015" cy="414"/>
              </a:xfrm>
              <a:prstGeom prst="rect">
                <a:avLst/>
              </a:prstGeom>
              <a:gradFill rotWithShape="1">
                <a:gsLst>
                  <a:gs pos="0">
                    <a:schemeClr val="bg1"/>
                  </a:gs>
                  <a:gs pos="100000">
                    <a:srgbClr val="FFCC00"/>
                  </a:gs>
                </a:gsLst>
                <a:path path="shape">
                  <a:fillToRect l="50000" t="50000" r="50000" b="50000"/>
                </a:path>
              </a:gradFill>
              <a:ln w="25400" algn="ctr">
                <a:solidFill>
                  <a:schemeClr val="tx1"/>
                </a:solidFill>
                <a:miter lim="800000"/>
                <a:headEnd/>
                <a:tailEnd/>
              </a:ln>
            </p:spPr>
            <p:txBody>
              <a:bodyPr wrap="none">
                <a:spAutoFit/>
              </a:bodyPr>
              <a:lstStyle/>
              <a:p>
                <a:pPr algn="ctr"/>
                <a:r>
                  <a:rPr lang="en-US" sz="2400" dirty="0">
                    <a:latin typeface="Arial Black" pitchFamily="34" charset="0"/>
                  </a:rPr>
                  <a:t>Corrective </a:t>
                </a:r>
                <a:br>
                  <a:rPr lang="en-US" sz="2400" dirty="0">
                    <a:latin typeface="Arial Black" pitchFamily="34" charset="0"/>
                  </a:rPr>
                </a:br>
                <a:r>
                  <a:rPr lang="en-US" sz="2400" dirty="0">
                    <a:latin typeface="Arial Black" pitchFamily="34" charset="0"/>
                  </a:rPr>
                  <a:t>Actions</a:t>
                </a:r>
              </a:p>
            </p:txBody>
          </p:sp>
          <p:sp>
            <p:nvSpPr>
              <p:cNvPr id="87051" name="Text Box 10"/>
              <p:cNvSpPr txBox="1">
                <a:spLocks noChangeArrowheads="1"/>
              </p:cNvSpPr>
              <p:nvPr/>
            </p:nvSpPr>
            <p:spPr bwMode="auto">
              <a:xfrm>
                <a:off x="3648" y="2880"/>
                <a:ext cx="868" cy="420"/>
              </a:xfrm>
              <a:prstGeom prst="rect">
                <a:avLst/>
              </a:prstGeom>
              <a:gradFill rotWithShape="1">
                <a:gsLst>
                  <a:gs pos="0">
                    <a:schemeClr val="bg1"/>
                  </a:gs>
                  <a:gs pos="100000">
                    <a:srgbClr val="FF0000"/>
                  </a:gs>
                </a:gsLst>
                <a:path path="shape">
                  <a:fillToRect l="50000" t="50000" r="50000" b="50000"/>
                </a:path>
              </a:gradFill>
              <a:ln w="25400" algn="ctr">
                <a:solidFill>
                  <a:schemeClr val="tx1"/>
                </a:solidFill>
                <a:miter lim="800000"/>
                <a:headEnd/>
                <a:tailEnd/>
              </a:ln>
            </p:spPr>
            <p:txBody>
              <a:bodyPr wrap="none">
                <a:spAutoFit/>
              </a:bodyPr>
              <a:lstStyle/>
              <a:p>
                <a:pPr algn="ctr"/>
                <a:r>
                  <a:rPr lang="en-US" sz="2400" dirty="0">
                    <a:latin typeface="Arial Black" pitchFamily="34" charset="0"/>
                  </a:rPr>
                  <a:t>Remedial</a:t>
                </a:r>
                <a:br>
                  <a:rPr lang="en-US" sz="2400" dirty="0">
                    <a:latin typeface="Arial Black" pitchFamily="34" charset="0"/>
                  </a:rPr>
                </a:br>
                <a:r>
                  <a:rPr lang="en-US" sz="2400" dirty="0">
                    <a:latin typeface="Arial Black" pitchFamily="34" charset="0"/>
                  </a:rPr>
                  <a:t>Actions</a:t>
                </a:r>
              </a:p>
            </p:txBody>
          </p:sp>
          <p:sp>
            <p:nvSpPr>
              <p:cNvPr id="87052" name="Text Box 11"/>
              <p:cNvSpPr txBox="1">
                <a:spLocks noChangeArrowheads="1"/>
              </p:cNvSpPr>
              <p:nvPr/>
            </p:nvSpPr>
            <p:spPr bwMode="auto">
              <a:xfrm>
                <a:off x="1824" y="3694"/>
                <a:ext cx="1775" cy="414"/>
              </a:xfrm>
              <a:prstGeom prst="rect">
                <a:avLst/>
              </a:prstGeom>
              <a:noFill/>
              <a:ln w="9525">
                <a:noFill/>
                <a:miter lim="800000"/>
                <a:headEnd/>
                <a:tailEnd/>
              </a:ln>
            </p:spPr>
            <p:txBody>
              <a:bodyPr wrap="none">
                <a:spAutoFit/>
              </a:bodyPr>
              <a:lstStyle/>
              <a:p>
                <a:r>
                  <a:rPr lang="en-US" sz="2400" dirty="0">
                    <a:latin typeface="Arial Rounded MT Bold" pitchFamily="34" charset="0"/>
                  </a:rPr>
                  <a:t>See the potential event</a:t>
                </a:r>
                <a:br>
                  <a:rPr lang="en-US" sz="2400" dirty="0">
                    <a:latin typeface="Arial Rounded MT Bold" pitchFamily="34" charset="0"/>
                  </a:rPr>
                </a:br>
                <a:r>
                  <a:rPr lang="en-US" sz="2400" dirty="0">
                    <a:latin typeface="Arial Rounded MT Bold" pitchFamily="34" charset="0"/>
                  </a:rPr>
                  <a:t>and plan to avoid it</a:t>
                </a:r>
              </a:p>
            </p:txBody>
          </p:sp>
          <p:sp>
            <p:nvSpPr>
              <p:cNvPr id="87053" name="Text Box 12"/>
              <p:cNvSpPr txBox="1">
                <a:spLocks noChangeArrowheads="1"/>
              </p:cNvSpPr>
              <p:nvPr/>
            </p:nvSpPr>
            <p:spPr bwMode="auto">
              <a:xfrm>
                <a:off x="3984" y="3310"/>
                <a:ext cx="1700" cy="414"/>
              </a:xfrm>
              <a:prstGeom prst="rect">
                <a:avLst/>
              </a:prstGeom>
              <a:noFill/>
              <a:ln w="9525">
                <a:noFill/>
                <a:miter lim="800000"/>
                <a:headEnd/>
                <a:tailEnd/>
              </a:ln>
            </p:spPr>
            <p:txBody>
              <a:bodyPr wrap="none">
                <a:spAutoFit/>
              </a:bodyPr>
              <a:lstStyle/>
              <a:p>
                <a:r>
                  <a:rPr lang="en-US" sz="2400" dirty="0">
                    <a:latin typeface="Arial Rounded MT Bold" pitchFamily="34" charset="0"/>
                  </a:rPr>
                  <a:t>Address  the event</a:t>
                </a:r>
                <a:br>
                  <a:rPr lang="en-US" sz="2400" dirty="0">
                    <a:latin typeface="Arial Rounded MT Bold" pitchFamily="34" charset="0"/>
                  </a:rPr>
                </a:br>
                <a:r>
                  <a:rPr lang="en-US" sz="2400" dirty="0">
                    <a:latin typeface="Arial Rounded MT Bold" pitchFamily="34" charset="0"/>
                  </a:rPr>
                  <a:t>and its consequences</a:t>
                </a:r>
              </a:p>
            </p:txBody>
          </p:sp>
          <p:cxnSp>
            <p:nvCxnSpPr>
              <p:cNvPr id="87054" name="AutoShape 13"/>
              <p:cNvCxnSpPr>
                <a:cxnSpLocks noChangeShapeType="1"/>
                <a:stCxn id="87051" idx="1"/>
                <a:endCxn id="87049" idx="2"/>
              </p:cNvCxnSpPr>
              <p:nvPr/>
            </p:nvCxnSpPr>
            <p:spPr bwMode="auto">
              <a:xfrm flipH="1" flipV="1">
                <a:off x="2964" y="2728"/>
                <a:ext cx="676" cy="362"/>
              </a:xfrm>
              <a:prstGeom prst="straightConnector1">
                <a:avLst/>
              </a:prstGeom>
              <a:noFill/>
              <a:ln w="63500">
                <a:solidFill>
                  <a:schemeClr val="tx1"/>
                </a:solidFill>
                <a:round/>
                <a:headEnd/>
                <a:tailEnd type="triangle" w="med" len="med"/>
              </a:ln>
            </p:spPr>
          </p:cxnSp>
        </p:grpSp>
      </p:grpSp>
      <p:sp>
        <p:nvSpPr>
          <p:cNvPr id="13" name="Text Box 9"/>
          <p:cNvSpPr txBox="1">
            <a:spLocks noChangeArrowheads="1"/>
          </p:cNvSpPr>
          <p:nvPr/>
        </p:nvSpPr>
        <p:spPr bwMode="auto">
          <a:xfrm>
            <a:off x="0" y="0"/>
            <a:ext cx="2195736" cy="1446550"/>
          </a:xfrm>
          <a:prstGeom prst="rect">
            <a:avLst/>
          </a:prstGeom>
          <a:gradFill rotWithShape="1">
            <a:gsLst>
              <a:gs pos="0">
                <a:schemeClr val="bg1"/>
              </a:gs>
              <a:gs pos="100000">
                <a:srgbClr val="FFCC00"/>
              </a:gs>
            </a:gsLst>
            <a:path path="shape">
              <a:fillToRect l="50000" t="50000" r="50000" b="50000"/>
            </a:path>
          </a:gradFill>
          <a:ln w="25400" algn="ctr">
            <a:solidFill>
              <a:schemeClr val="tx1"/>
            </a:solidFill>
            <a:miter lim="800000"/>
            <a:headEnd/>
            <a:tailEnd/>
          </a:ln>
        </p:spPr>
        <p:txBody>
          <a:bodyPr wrap="square">
            <a:spAutoFit/>
          </a:bodyPr>
          <a:lstStyle/>
          <a:p>
            <a:pPr algn="ctr"/>
            <a:r>
              <a:rPr lang="en-US" sz="7200" dirty="0" smtClean="0">
                <a:latin typeface="Arial Black" pitchFamily="34" charset="0"/>
              </a:rPr>
              <a:t>N</a:t>
            </a:r>
            <a:r>
              <a:rPr lang="fa-IR" sz="8800" dirty="0" smtClean="0">
                <a:latin typeface="Arial Black" pitchFamily="34" charset="0"/>
              </a:rPr>
              <a:t>.</a:t>
            </a:r>
            <a:r>
              <a:rPr lang="en-US" sz="7200" dirty="0" smtClean="0">
                <a:latin typeface="Arial Black" pitchFamily="34" charset="0"/>
              </a:rPr>
              <a:t>C</a:t>
            </a:r>
            <a:endParaRPr lang="en-US" sz="1800" dirty="0">
              <a:latin typeface="Arial Black" pitchFamily="34" charset="0"/>
            </a:endParaRPr>
          </a:p>
        </p:txBody>
      </p:sp>
      <p:cxnSp>
        <p:nvCxnSpPr>
          <p:cNvPr id="14" name="AutoShape 13"/>
          <p:cNvCxnSpPr>
            <a:cxnSpLocks noChangeShapeType="1"/>
          </p:cNvCxnSpPr>
          <p:nvPr/>
        </p:nvCxnSpPr>
        <p:spPr bwMode="auto">
          <a:xfrm>
            <a:off x="1691680" y="1484784"/>
            <a:ext cx="936104" cy="1152128"/>
          </a:xfrm>
          <a:prstGeom prst="straightConnector1">
            <a:avLst/>
          </a:prstGeom>
          <a:noFill/>
          <a:ln w="63500">
            <a:solidFill>
              <a:schemeClr val="tx1"/>
            </a:solidFill>
            <a:round/>
            <a:headEnd/>
            <a:tailEnd type="triangle" w="med" len="med"/>
          </a:ln>
        </p:spPr>
      </p:cxn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771728"/>
          </a:xfrm>
        </p:spPr>
        <p:txBody>
          <a:bodyPr>
            <a:normAutofit/>
          </a:bodyPr>
          <a:lstStyle/>
          <a:p>
            <a:pPr rtl="1"/>
            <a:r>
              <a:rPr lang="fa-I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2- درجه بندی عدم انطباق:</a:t>
            </a:r>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r>
            <a:b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br>
            <a:r>
              <a:rPr lang="fa-IR" dirty="0" smtClean="0"/>
              <a:t/>
            </a:r>
            <a:br>
              <a:rPr lang="fa-IR" dirty="0" smtClean="0"/>
            </a:br>
            <a: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الف) عدم انطباق بزرگ</a:t>
            </a:r>
            <a:b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Major N.C</a:t>
            </a:r>
            <a: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r>
            <a:b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ar-SA" b="1" dirty="0" smtClean="0">
                <a:solidFill>
                  <a:srgbClr val="FF3300"/>
                </a:solidFill>
                <a:cs typeface="Lotus" pitchFamily="2" charset="-78"/>
              </a:rPr>
              <a:t> </a:t>
            </a:r>
            <a:r>
              <a:rPr lang="fa-IR" sz="4800" b="1" dirty="0" smtClean="0">
                <a:solidFill>
                  <a:srgbClr val="FF3300"/>
                </a:solidFill>
                <a:cs typeface="Lotus" pitchFamily="2" charset="-78"/>
              </a:rPr>
              <a:t>(</a:t>
            </a:r>
            <a:r>
              <a:rPr lang="ar-SA" sz="3200" b="1" dirty="0" smtClean="0">
                <a:solidFill>
                  <a:srgbClr val="FF3300"/>
                </a:solidFill>
                <a:cs typeface="Lotus" pitchFamily="2" charset="-78"/>
              </a:rPr>
              <a:t>عدم انطباق‌هاي بحراني  </a:t>
            </a:r>
            <a:r>
              <a:rPr lang="en-US" sz="3200" b="1" dirty="0" smtClean="0">
                <a:solidFill>
                  <a:srgbClr val="FF3300"/>
                </a:solidFill>
                <a:cs typeface="Lotus" pitchFamily="2" charset="-78"/>
              </a:rPr>
              <a:t>Critical Non-Conformity</a:t>
            </a:r>
            <a:r>
              <a:rPr lang="en-US" sz="2800" b="1" dirty="0" smtClean="0">
                <a:solidFill>
                  <a:srgbClr val="FF3300"/>
                </a:solidFill>
                <a:cs typeface="Lotus" pitchFamily="2" charset="-78"/>
              </a:rPr>
              <a:t> </a:t>
            </a:r>
            <a:r>
              <a:rPr lang="fa-IR" sz="2800" b="1" dirty="0" smtClean="0">
                <a:solidFill>
                  <a:srgbClr val="FF3300"/>
                </a:solidFill>
                <a:cs typeface="Lotus" pitchFamily="2" charset="-78"/>
              </a:rPr>
              <a:t>)</a:t>
            </a:r>
            <a:r>
              <a:rPr lang="fa-IR" dirty="0" smtClean="0"/>
              <a:t/>
            </a:r>
            <a:br>
              <a:rPr lang="fa-IR" dirty="0" smtClean="0"/>
            </a:br>
            <a:r>
              <a:rPr lang="fa-I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ب) عدم انطباق کوچک</a:t>
            </a:r>
            <a:r>
              <a:rPr lang="en-US"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a:r>
            <a:br>
              <a:rPr lang="en-US"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r>
              <a:rPr lang="en-US"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Minor N.C</a:t>
            </a:r>
            <a:r>
              <a:rPr lang="fa-I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a:r>
            <a:br>
              <a:rPr lang="fa-IR"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br>
            <a:r>
              <a:rPr lang="ar-SA" sz="2400" b="1" dirty="0" smtClean="0">
                <a:solidFill>
                  <a:srgbClr val="FF0000"/>
                </a:solidFill>
                <a:cs typeface="Lotus" pitchFamily="2" charset="-78"/>
              </a:rPr>
              <a:t> </a:t>
            </a:r>
            <a:r>
              <a:rPr lang="fa-IR" sz="4000" b="1" dirty="0" smtClean="0">
                <a:solidFill>
                  <a:srgbClr val="FF0000"/>
                </a:solidFill>
                <a:cs typeface="Lotus" pitchFamily="2" charset="-78"/>
              </a:rPr>
              <a:t>(</a:t>
            </a:r>
            <a:r>
              <a:rPr lang="ar-SA" sz="3100" b="1" dirty="0" smtClean="0">
                <a:solidFill>
                  <a:srgbClr val="FF0000"/>
                </a:solidFill>
                <a:cs typeface="Lotus" pitchFamily="2" charset="-78"/>
              </a:rPr>
              <a:t>عدم انطباق‌هاي غيربحراني </a:t>
            </a:r>
            <a:r>
              <a:rPr lang="en-US" sz="3100" b="1" dirty="0" smtClean="0">
                <a:solidFill>
                  <a:srgbClr val="FF0000"/>
                </a:solidFill>
                <a:cs typeface="Lotus" pitchFamily="2" charset="-78"/>
              </a:rPr>
              <a:t>Non Critical Non-Conformity</a:t>
            </a:r>
            <a:r>
              <a:rPr lang="fa-IR" sz="1800" b="1" dirty="0" smtClean="0">
                <a:solidFill>
                  <a:srgbClr val="FF0000"/>
                </a:solidFill>
                <a:cs typeface="Lotus" pitchFamily="2" charset="-78"/>
              </a:rPr>
              <a:t>)</a:t>
            </a:r>
            <a:endParaRPr lang="en-US" sz="1800" b="1" dirty="0">
              <a:solidFill>
                <a:srgbClr val="FF0000"/>
              </a:solidFill>
              <a:cs typeface="Lotus" pitchFamily="2" charset="-7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457200" y="1981200"/>
            <a:ext cx="7467600" cy="4419600"/>
          </a:xfrm>
        </p:spPr>
        <p:txBody>
          <a:bodyPr anchor="t" anchorCtr="0">
            <a:normAutofit fontScale="90000"/>
          </a:bodyPr>
          <a:lstStyle/>
          <a:p>
            <a:pPr algn="r" rtl="1"/>
            <a:r>
              <a:rPr lang="fa-IR" sz="3200" b="1" i="1" dirty="0" smtClean="0">
                <a:solidFill>
                  <a:schemeClr val="tx1">
                    <a:lumMod val="95000"/>
                    <a:lumOff val="5000"/>
                  </a:schemeClr>
                </a:solidFill>
                <a:latin typeface="Arial" pitchFamily="34" charset="0"/>
                <a:cs typeface="Arial" pitchFamily="34" charset="0"/>
              </a:rPr>
              <a:t> </a:t>
            </a:r>
            <a:r>
              <a:rPr lang="fa-IR" sz="3200" b="1" i="1" dirty="0" smtClean="0">
                <a:solidFill>
                  <a:srgbClr val="FF0000"/>
                </a:solidFill>
                <a:latin typeface="Arial" pitchFamily="34" charset="0"/>
                <a:cs typeface="Arial" pitchFamily="34" charset="0"/>
              </a:rPr>
              <a:t>1- </a:t>
            </a:r>
            <a:r>
              <a:rPr lang="fa-IR" sz="3600" b="1" i="1" dirty="0" smtClean="0">
                <a:solidFill>
                  <a:srgbClr val="FF0000"/>
                </a:solidFill>
                <a:latin typeface="Arial" pitchFamily="34" charset="0"/>
                <a:cs typeface="Arial" pitchFamily="34" charset="0"/>
              </a:rPr>
              <a:t>تعریف ممیزی</a:t>
            </a:r>
            <a:r>
              <a:rPr lang="fa-IR" sz="3600" b="1" i="1" dirty="0" smtClean="0">
                <a:solidFill>
                  <a:schemeClr val="tx1">
                    <a:lumMod val="95000"/>
                    <a:lumOff val="5000"/>
                  </a:schemeClr>
                </a:solidFill>
                <a:latin typeface="Arial" pitchFamily="34" charset="0"/>
                <a:cs typeface="Arial" pitchFamily="34" charset="0"/>
              </a:rPr>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2- تعاریف و واژگان</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3- اهمیت و جایگاه ممیزی در فعالیت های آزمایشگاه</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4-اهداف ممیزی </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5- انواع ممیزی</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6- دامنه ممیزی</a:t>
            </a:r>
            <a:br>
              <a:rPr lang="fa-IR" sz="3600" b="1" i="1" dirty="0" smtClean="0">
                <a:solidFill>
                  <a:schemeClr val="tx1">
                    <a:lumMod val="95000"/>
                    <a:lumOff val="5000"/>
                  </a:schemeClr>
                </a:solidFill>
                <a:latin typeface="Arial" pitchFamily="34" charset="0"/>
                <a:cs typeface="Arial" pitchFamily="34" charset="0"/>
              </a:rPr>
            </a:br>
            <a:r>
              <a:rPr lang="fa-IR" sz="3600" b="1" i="1" dirty="0" smtClean="0">
                <a:solidFill>
                  <a:schemeClr val="tx1">
                    <a:lumMod val="95000"/>
                    <a:lumOff val="5000"/>
                  </a:schemeClr>
                </a:solidFill>
                <a:latin typeface="Arial" pitchFamily="34" charset="0"/>
                <a:cs typeface="Arial" pitchFamily="34" charset="0"/>
              </a:rPr>
              <a:t>7- معیار ممیزی</a:t>
            </a:r>
            <a:endParaRPr lang="en-US" sz="3200" b="1" i="1" dirty="0" smtClean="0">
              <a:solidFill>
                <a:schemeClr val="tx1">
                  <a:lumMod val="95000"/>
                  <a:lumOff val="5000"/>
                </a:schemeClr>
              </a:solidFill>
              <a:latin typeface="Arial" pitchFamily="34" charset="0"/>
              <a:cs typeface="Arial" pitchFamily="34" charset="0"/>
            </a:endParaRPr>
          </a:p>
        </p:txBody>
      </p:sp>
      <p:sp>
        <p:nvSpPr>
          <p:cNvPr id="6147" name="Oval 6"/>
          <p:cNvSpPr>
            <a:spLocks noChangeArrowheads="1"/>
          </p:cNvSpPr>
          <p:nvPr/>
        </p:nvSpPr>
        <p:spPr bwMode="auto">
          <a:xfrm>
            <a:off x="5562600" y="914400"/>
            <a:ext cx="3384550" cy="865188"/>
          </a:xfrm>
          <a:prstGeom prst="ellipse">
            <a:avLst/>
          </a:prstGeom>
          <a:solidFill>
            <a:schemeClr val="accent1"/>
          </a:solidFill>
          <a:ln w="9525">
            <a:solidFill>
              <a:schemeClr val="tx1"/>
            </a:solidFill>
            <a:round/>
            <a:headEnd/>
            <a:tailEnd/>
          </a:ln>
        </p:spPr>
        <p:txBody>
          <a:bodyPr wrap="none" anchor="ctr"/>
          <a:lstStyle/>
          <a:p>
            <a:pPr algn="ctr"/>
            <a:r>
              <a:rPr lang="fa-IR" sz="4000" dirty="0" smtClean="0">
                <a:ln w="18415" cmpd="sng">
                  <a:solidFill>
                    <a:srgbClr val="FFFFFF"/>
                  </a:solidFill>
                  <a:prstDash val="solid"/>
                </a:ln>
                <a:solidFill>
                  <a:schemeClr val="bg1"/>
                </a:solidFill>
                <a:effectLst>
                  <a:outerShdw blurRad="63500" dir="3600000" algn="tl" rotWithShape="0">
                    <a:srgbClr val="000000">
                      <a:alpha val="70000"/>
                    </a:srgbClr>
                  </a:outerShdw>
                </a:effectLst>
              </a:rPr>
              <a:t>مبانی ممیزی</a:t>
            </a:r>
            <a:endParaRPr lang="en-US" sz="4000" dirty="0">
              <a:ln w="18415" cmpd="sng">
                <a:solidFill>
                  <a:srgbClr val="FFFFFF"/>
                </a:solidFill>
                <a:prstDash val="solid"/>
              </a:ln>
              <a:solidFill>
                <a:schemeClr val="bg1"/>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843736"/>
          </a:xfrm>
        </p:spPr>
        <p:txBody>
          <a:bodyPr/>
          <a:lstStyle/>
          <a:p>
            <a:r>
              <a:rPr lang="fa-IR" sz="7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عدم انطباق بزرگ:</a:t>
            </a:r>
            <a:r>
              <a:rPr lang="fa-IR" dirty="0" smtClean="0"/>
              <a:t/>
            </a:r>
            <a:br>
              <a:rPr lang="fa-IR" dirty="0" smtClean="0"/>
            </a:br>
            <a: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عدم انطباق عمده ای در سیستم و یا در اجرای آن که بتواند روی نتیجه ی نهایی آزمایش اثر جدی بگذارد.</a:t>
            </a:r>
            <a:r>
              <a:rPr lang="fa-IR" dirty="0" smtClean="0"/>
              <a:t/>
            </a:r>
            <a:br>
              <a:rPr lang="fa-IR" dirty="0" smtClean="0"/>
            </a:br>
            <a:r>
              <a:rPr lang="fa-IR"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مانند: عدم کالیبراسیون تجهیزات – پرسنل تحصیل نکرده - ......</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771728"/>
          </a:xfrm>
        </p:spPr>
        <p:txBody>
          <a:bodyPr/>
          <a:lstStyle/>
          <a:p>
            <a:pPr rtl="1"/>
            <a:r>
              <a:rPr lang="fa-IR" sz="7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عدم انطباق کوچک:</a:t>
            </a:r>
            <a:r>
              <a:rPr lang="fa-IR" dirty="0" smtClean="0"/>
              <a:t> </a:t>
            </a:r>
            <a:br>
              <a:rPr lang="fa-IR" dirty="0" smtClean="0"/>
            </a:br>
            <a: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عدم انطباقی در سیستم که به تنهایی روی کیفیت محصول اثر جدی ندارد یا به عبارت دیگر یک لغزش منفرد در اجرای </a:t>
            </a:r>
            <a:b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سیستم کیفیت و یا مستندات آن می باشد.</a:t>
            </a:r>
            <a:br>
              <a:rPr lang="fa-IR"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fa-IR"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مانند: عدم کالیبراسیون یکی از تجهیزاتی که فعالیت خیلی کمی دارد، از تعداد کل </a:t>
            </a:r>
            <a:r>
              <a:rPr 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SOP</a:t>
            </a:r>
            <a:r>
              <a:rPr lang="fa-IR"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موجود یک یا حداکثر 2 تا کم باشد.</a:t>
            </a:r>
            <a:endPar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915744"/>
          </a:xfrm>
        </p:spPr>
        <p:txBody>
          <a:bodyPr/>
          <a:lstStyle/>
          <a:p>
            <a:pPr rtl="1"/>
            <a:r>
              <a:rPr lang="fa-IR" sz="6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مسؤلیت نهایی درجه بندی عدم انطباق های با </a:t>
            </a:r>
            <a:r>
              <a:rPr lang="fa-IR" sz="6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سرممیز</a:t>
            </a:r>
            <a:r>
              <a:rPr lang="fa-IR" sz="6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می باشد.</a:t>
            </a:r>
            <a:br>
              <a:rPr lang="fa-IR" sz="6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fa-I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در </a:t>
            </a:r>
            <a:r>
              <a:rPr lang="fa-IR"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ممیزی داخلی </a:t>
            </a:r>
            <a:r>
              <a:rPr lang="fa-IR"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نیازی به درجه بندی عدم انطباق های نیست.</a:t>
            </a:r>
            <a:endParaRPr lang="en-US" sz="6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915744"/>
          </a:xfrm>
        </p:spPr>
        <p:txBody>
          <a:bodyPr>
            <a:normAutofit/>
          </a:bodyPr>
          <a:lstStyle/>
          <a:p>
            <a:r>
              <a:rPr lang="fa-IR"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روش تجربی دکتر کومار</a:t>
            </a:r>
            <a:br>
              <a:rPr lang="fa-IR"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fa-IR"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(استاد و سرممیز) </a:t>
            </a:r>
            <a:br>
              <a:rPr lang="fa-IR"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fa-IR" sz="4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برای درجه بندی عدم انطباق ها:</a:t>
            </a:r>
            <a:endParaRPr lang="en-US" sz="40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76200" y="696030"/>
            <a:ext cx="8991600" cy="1320361"/>
          </a:xfrm>
          <a:prstGeom prst="rect">
            <a:avLst/>
          </a:prstGeom>
          <a:noFill/>
          <a:ln w="9525">
            <a:noFill/>
            <a:miter lim="800000"/>
            <a:headEnd/>
            <a:tailEnd/>
          </a:ln>
        </p:spPr>
        <p:txBody>
          <a:bodyPr wrap="square" bIns="0" anchor="ctr">
            <a:spAutoFit/>
          </a:bodyPr>
          <a:lstStyle/>
          <a:p>
            <a:pPr algn="ctr" rtl="1" eaLnBrk="0" hangingPunct="0">
              <a:lnSpc>
                <a:spcPct val="115000"/>
              </a:lnSpc>
              <a:spcBef>
                <a:spcPct val="15000"/>
              </a:spcBef>
            </a:pPr>
            <a:r>
              <a:rPr lang="ar-SA"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Lotus" pitchFamily="2" charset="-78"/>
              </a:rPr>
              <a:t>براي تشخيص و درجه بندي عدم انطباق ها مميز بايد از خود چهار سؤال زير را بپرسد</a:t>
            </a:r>
            <a:r>
              <a:rPr lang="en-US"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Lotus" pitchFamily="2" charset="-78"/>
              </a:rPr>
              <a:t>:</a:t>
            </a:r>
            <a:endParaRPr lang="fa-IR"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Lotus" pitchFamily="2" charset="-78"/>
            </a:endParaRPr>
          </a:p>
        </p:txBody>
      </p:sp>
      <p:sp>
        <p:nvSpPr>
          <p:cNvPr id="22531" name="Rectangle 3"/>
          <p:cNvSpPr>
            <a:spLocks noChangeArrowheads="1"/>
          </p:cNvSpPr>
          <p:nvPr/>
        </p:nvSpPr>
        <p:spPr bwMode="auto">
          <a:xfrm>
            <a:off x="304800" y="2743200"/>
            <a:ext cx="4495800" cy="808038"/>
          </a:xfrm>
          <a:prstGeom prst="rect">
            <a:avLst/>
          </a:prstGeom>
          <a:noFill/>
          <a:ln w="9525">
            <a:noFill/>
            <a:miter lim="800000"/>
            <a:headEnd/>
            <a:tailEnd/>
          </a:ln>
        </p:spPr>
        <p:txBody>
          <a:bodyPr bIns="0">
            <a:spAutoFit/>
          </a:bodyPr>
          <a:lstStyle/>
          <a:p>
            <a:pPr indent="811213" rtl="1"/>
            <a:endParaRPr lang="fa-IR" sz="1400" b="1">
              <a:latin typeface="Times New Roman" pitchFamily="18" charset="0"/>
              <a:cs typeface="Lotus" pitchFamily="2" charset="-78"/>
            </a:endParaRPr>
          </a:p>
          <a:p>
            <a:pPr indent="811213" rtl="1" eaLnBrk="0" hangingPunct="0"/>
            <a:r>
              <a:rPr lang="ar-SA">
                <a:solidFill>
                  <a:srgbClr val="000099"/>
                </a:solidFill>
                <a:latin typeface="Times New Roman" pitchFamily="18" charset="0"/>
                <a:cs typeface="Lotus" pitchFamily="2" charset="-78"/>
              </a:rPr>
              <a:t> </a:t>
            </a:r>
          </a:p>
          <a:p>
            <a:pPr indent="811213" algn="l" eaLnBrk="0" hangingPunct="0"/>
            <a:endParaRPr lang="ar-SA">
              <a:solidFill>
                <a:srgbClr val="000099"/>
              </a:solidFill>
              <a:latin typeface="Times New Roman" pitchFamily="18" charset="0"/>
              <a:cs typeface="Lotus" pitchFamily="2" charset="-78"/>
            </a:endParaRPr>
          </a:p>
        </p:txBody>
      </p:sp>
      <p:sp>
        <p:nvSpPr>
          <p:cNvPr id="22532" name="Rectangle 4"/>
          <p:cNvSpPr>
            <a:spLocks noChangeArrowheads="1"/>
          </p:cNvSpPr>
          <p:nvPr/>
        </p:nvSpPr>
        <p:spPr bwMode="auto">
          <a:xfrm>
            <a:off x="838200" y="4876800"/>
            <a:ext cx="4114800" cy="958850"/>
          </a:xfrm>
          <a:prstGeom prst="rect">
            <a:avLst/>
          </a:prstGeom>
          <a:noFill/>
          <a:ln w="9525">
            <a:noFill/>
            <a:miter lim="800000"/>
            <a:headEnd/>
            <a:tailEnd/>
          </a:ln>
        </p:spPr>
        <p:txBody>
          <a:bodyPr bIns="0">
            <a:spAutoFit/>
          </a:bodyPr>
          <a:lstStyle/>
          <a:p>
            <a:pPr indent="811213" rtl="1"/>
            <a:endParaRPr lang="fa-IR" sz="1400" b="1">
              <a:solidFill>
                <a:srgbClr val="0000FF"/>
              </a:solidFill>
              <a:latin typeface="Times New Roman" pitchFamily="18" charset="0"/>
              <a:cs typeface="Lotus" pitchFamily="2" charset="-78"/>
            </a:endParaRPr>
          </a:p>
          <a:p>
            <a:pPr indent="811213" rtl="1" eaLnBrk="0" hangingPunct="0"/>
            <a:endParaRPr lang="fa-IR">
              <a:solidFill>
                <a:srgbClr val="000099"/>
              </a:solidFill>
              <a:latin typeface="Times New Roman" pitchFamily="18" charset="0"/>
              <a:cs typeface="Lotus" pitchFamily="2" charset="-78"/>
            </a:endParaRPr>
          </a:p>
          <a:p>
            <a:pPr indent="811213" algn="l" eaLnBrk="0" hangingPunct="0"/>
            <a:r>
              <a:rPr lang="ar-SA" sz="1400">
                <a:latin typeface="Times New Roman" pitchFamily="18" charset="0"/>
                <a:cs typeface="Lotus" pitchFamily="2" charset="-78"/>
              </a:rPr>
              <a:t/>
            </a:r>
            <a:br>
              <a:rPr lang="ar-SA" sz="1400">
                <a:latin typeface="Times New Roman" pitchFamily="18" charset="0"/>
                <a:cs typeface="Lotus" pitchFamily="2" charset="-78"/>
              </a:rPr>
            </a:br>
            <a:endParaRPr lang="ar-SA" sz="1400">
              <a:latin typeface="Times New Roman" pitchFamily="18" charset="0"/>
              <a:cs typeface="Lotus" pitchFamily="2" charset="-78"/>
            </a:endParaRPr>
          </a:p>
        </p:txBody>
      </p:sp>
      <p:sp>
        <p:nvSpPr>
          <p:cNvPr id="22533" name="Rectangle 5"/>
          <p:cNvSpPr>
            <a:spLocks noChangeArrowheads="1"/>
          </p:cNvSpPr>
          <p:nvPr/>
        </p:nvSpPr>
        <p:spPr bwMode="auto">
          <a:xfrm>
            <a:off x="0" y="0"/>
            <a:ext cx="9123363" cy="787400"/>
          </a:xfrm>
          <a:prstGeom prst="rect">
            <a:avLst/>
          </a:prstGeom>
          <a:gradFill rotWithShape="0">
            <a:gsLst>
              <a:gs pos="0">
                <a:srgbClr val="FFCCCC"/>
              </a:gs>
              <a:gs pos="50000">
                <a:srgbClr val="FFFFFF"/>
              </a:gs>
              <a:gs pos="100000">
                <a:srgbClr val="FFCCCC"/>
              </a:gs>
            </a:gsLst>
            <a:lin ang="0" scaled="1"/>
          </a:gradFill>
          <a:ln w="9525">
            <a:solidFill>
              <a:srgbClr val="FF9999"/>
            </a:solidFill>
            <a:miter lim="800000"/>
            <a:headEnd/>
            <a:tailEnd/>
          </a:ln>
        </p:spPr>
        <p:txBody>
          <a:bodyPr anchor="ctr"/>
          <a:lstStyle/>
          <a:p>
            <a:pPr algn="ctr" rtl="1"/>
            <a:r>
              <a:rPr lang="ar-SA"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Titr" pitchFamily="2" charset="-78"/>
              </a:rPr>
              <a:t>شاخص‌هاي درجه‌بندي عدم انطباق‌ها</a:t>
            </a:r>
            <a:endParaRPr lang="en-US" sz="4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Titr" pitchFamily="2" charset="-78"/>
            </a:endParaRPr>
          </a:p>
        </p:txBody>
      </p:sp>
      <p:graphicFrame>
        <p:nvGraphicFramePr>
          <p:cNvPr id="204806" name="Group 6"/>
          <p:cNvGraphicFramePr>
            <a:graphicFrameLocks noGrp="1"/>
          </p:cNvGraphicFramePr>
          <p:nvPr/>
        </p:nvGraphicFramePr>
        <p:xfrm>
          <a:off x="228600" y="1952625"/>
          <a:ext cx="8763000" cy="3598863"/>
        </p:xfrm>
        <a:graphic>
          <a:graphicData uri="http://schemas.openxmlformats.org/drawingml/2006/table">
            <a:tbl>
              <a:tblPr/>
              <a:tblGrid>
                <a:gridCol w="4343400"/>
                <a:gridCol w="457200"/>
                <a:gridCol w="3962400"/>
              </a:tblGrid>
              <a:tr h="2227263">
                <a:tc>
                  <a:txBody>
                    <a:bodyPr/>
                    <a:lstStyle/>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dirty="0" smtClean="0">
                          <a:ln>
                            <a:noFill/>
                          </a:ln>
                          <a:solidFill>
                            <a:srgbClr val="000099"/>
                          </a:solidFill>
                          <a:effectLst/>
                          <a:latin typeface="Arial" charset="0"/>
                          <a:cs typeface="Lotus" pitchFamily="2" charset="-78"/>
                        </a:rPr>
                        <a:t>سؤال 2: عدم انطباق چند بار تكرار شده است؟</a:t>
                      </a:r>
                    </a:p>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dirty="0" smtClean="0">
                          <a:ln>
                            <a:noFill/>
                          </a:ln>
                          <a:solidFill>
                            <a:srgbClr val="000099"/>
                          </a:solidFill>
                          <a:effectLst/>
                          <a:latin typeface="Arial" charset="0"/>
                          <a:cs typeface="Lotus" pitchFamily="2" charset="-78"/>
                        </a:rPr>
                        <a:t>الف- به صورت مكرر و زيـاد</a:t>
                      </a:r>
                    </a:p>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dirty="0" smtClean="0">
                          <a:ln>
                            <a:noFill/>
                          </a:ln>
                          <a:solidFill>
                            <a:srgbClr val="000099"/>
                          </a:solidFill>
                          <a:effectLst/>
                          <a:latin typeface="Arial" charset="0"/>
                          <a:cs typeface="Lotus" pitchFamily="2" charset="-78"/>
                        </a:rPr>
                        <a:t>ب – به صورت منفرد و نـادر</a:t>
                      </a:r>
                      <a:endParaRPr kumimoji="0" lang="en-US" sz="2400" b="1" i="0" u="none" strike="noStrike" cap="none" normalizeH="0" baseline="0" dirty="0" smtClean="0">
                        <a:ln>
                          <a:noFill/>
                        </a:ln>
                        <a:solidFill>
                          <a:schemeClr val="tx1"/>
                        </a:solidFill>
                        <a:effectLst/>
                        <a:latin typeface="Arial" charset="0"/>
                        <a:cs typeface="Lotus" pitchFamily="2" charset="-78"/>
                      </a:endParaRPr>
                    </a:p>
                  </a:txBody>
                  <a:tcPr horzOverflow="overflow">
                    <a:lnL cap="flat">
                      <a:noFill/>
                    </a:lnL>
                    <a:lnR>
                      <a:noFill/>
                    </a:lnR>
                    <a:lnT cap="flat">
                      <a:noFill/>
                    </a:lnT>
                    <a:lnB>
                      <a:noFill/>
                    </a:lnB>
                    <a:lnTlToBr>
                      <a:noFill/>
                    </a:lnTlToBr>
                    <a:lnBlToTr>
                      <a:noFill/>
                    </a:lnBlToTr>
                    <a:noFill/>
                  </a:tcPr>
                </a:tc>
                <a:tc>
                  <a:txBody>
                    <a:bodyPr/>
                    <a:lstStyle/>
                    <a:p>
                      <a:pPr marL="0" marR="0" lvl="0" indent="0" algn="r" defTabSz="914400" rtl="0" eaLnBrk="0" fontAlgn="base" latinLnBrk="0" hangingPunct="0">
                        <a:lnSpc>
                          <a:spcPct val="110000"/>
                        </a:lnSpc>
                        <a:spcBef>
                          <a:spcPct val="10000"/>
                        </a:spcBef>
                        <a:spcAft>
                          <a:spcPct val="0"/>
                        </a:spcAft>
                        <a:buClrTx/>
                        <a:buSzTx/>
                        <a:buFontTx/>
                        <a:buNone/>
                        <a:tabLst/>
                      </a:pPr>
                      <a:endParaRPr kumimoji="0" lang="en-US" sz="2400" b="1" i="0" u="none" strike="noStrike" cap="none" normalizeH="0" baseline="0" dirty="0" smtClean="0">
                        <a:ln>
                          <a:noFill/>
                        </a:ln>
                        <a:solidFill>
                          <a:schemeClr val="tx1"/>
                        </a:solidFill>
                        <a:effectLst/>
                        <a:latin typeface="Arial" charset="0"/>
                        <a:cs typeface="Lotus" pitchFamily="2" charset="-78"/>
                      </a:endParaRPr>
                    </a:p>
                  </a:txBody>
                  <a:tcPr horzOverflow="overflow">
                    <a:lnL>
                      <a:noFill/>
                    </a:lnL>
                    <a:lnR>
                      <a:noFill/>
                    </a:lnR>
                    <a:lnT cap="flat">
                      <a:noFill/>
                    </a:lnT>
                    <a:lnB>
                      <a:noFill/>
                    </a:lnB>
                    <a:lnTlToBr>
                      <a:noFill/>
                    </a:lnTlToBr>
                    <a:lnBlToTr>
                      <a:noFill/>
                    </a:lnBlToTr>
                    <a:noFill/>
                  </a:tcPr>
                </a:tc>
                <a:tc>
                  <a:txBody>
                    <a:bodyPr/>
                    <a:lstStyle/>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dirty="0" smtClean="0">
                          <a:ln>
                            <a:noFill/>
                          </a:ln>
                          <a:solidFill>
                            <a:srgbClr val="000099"/>
                          </a:solidFill>
                          <a:effectLst/>
                          <a:latin typeface="Arial" charset="0"/>
                          <a:cs typeface="Lotus" pitchFamily="2" charset="-78"/>
                        </a:rPr>
                        <a:t>سؤال1: اگر عدم انطباق ادامه پيدا كند چه مي شود؟</a:t>
                      </a:r>
                    </a:p>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dirty="0" smtClean="0">
                          <a:ln>
                            <a:noFill/>
                          </a:ln>
                          <a:solidFill>
                            <a:srgbClr val="000099"/>
                          </a:solidFill>
                          <a:effectLst/>
                          <a:latin typeface="Arial" charset="0"/>
                          <a:cs typeface="Lotus" pitchFamily="2" charset="-78"/>
                        </a:rPr>
                        <a:t>الف- مشكل اساسي ايجاد مي شود</a:t>
                      </a:r>
                      <a:r>
                        <a:rPr kumimoji="0" lang="en-US" sz="2400" b="1" i="0" u="none" strike="noStrike" cap="none" normalizeH="0" baseline="0" dirty="0" smtClean="0">
                          <a:ln>
                            <a:noFill/>
                          </a:ln>
                          <a:solidFill>
                            <a:srgbClr val="000099"/>
                          </a:solidFill>
                          <a:effectLst/>
                          <a:latin typeface="Arial" charset="0"/>
                          <a:cs typeface="Lotus" pitchFamily="2" charset="-78"/>
                        </a:rPr>
                        <a:t>.</a:t>
                      </a:r>
                      <a:endParaRPr kumimoji="0" lang="fa-IR" sz="2400" b="1" i="0" u="none" strike="noStrike" cap="none" normalizeH="0" baseline="0" dirty="0" smtClean="0">
                        <a:ln>
                          <a:noFill/>
                        </a:ln>
                        <a:solidFill>
                          <a:srgbClr val="000099"/>
                        </a:solidFill>
                        <a:effectLst/>
                        <a:latin typeface="Arial" charset="0"/>
                        <a:cs typeface="Lotus" pitchFamily="2" charset="-78"/>
                      </a:endParaRPr>
                    </a:p>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dirty="0" smtClean="0">
                          <a:ln>
                            <a:noFill/>
                          </a:ln>
                          <a:solidFill>
                            <a:srgbClr val="000099"/>
                          </a:solidFill>
                          <a:effectLst/>
                          <a:latin typeface="Arial" charset="0"/>
                          <a:cs typeface="Lotus" pitchFamily="2" charset="-78"/>
                        </a:rPr>
                        <a:t>ب   - مشكل، اساسي و جدي نيست.</a:t>
                      </a:r>
                      <a:endParaRPr kumimoji="0" lang="en-US" sz="2400" b="1" i="0" u="none" strike="noStrike" cap="none" normalizeH="0" baseline="0" dirty="0" smtClean="0">
                        <a:ln>
                          <a:noFill/>
                        </a:ln>
                        <a:solidFill>
                          <a:schemeClr val="tx1"/>
                        </a:solidFill>
                        <a:effectLst/>
                        <a:latin typeface="Arial" charset="0"/>
                        <a:cs typeface="Lotus" pitchFamily="2" charset="-78"/>
                      </a:endParaRPr>
                    </a:p>
                  </a:txBody>
                  <a:tcPr horzOverflow="overflow">
                    <a:lnL>
                      <a:noFill/>
                    </a:lnL>
                    <a:lnR cap="flat">
                      <a:noFill/>
                    </a:lnR>
                    <a:lnT cap="flat">
                      <a:noFill/>
                    </a:lnT>
                    <a:lnB>
                      <a:noFill/>
                    </a:lnB>
                    <a:lnTlToBr>
                      <a:noFill/>
                    </a:lnTlToBr>
                    <a:lnBlToTr>
                      <a:noFill/>
                    </a:lnBlToTr>
                    <a:noFill/>
                  </a:tcPr>
                </a:tc>
              </a:tr>
              <a:tr h="1120775">
                <a:tc>
                  <a:txBody>
                    <a:bodyPr/>
                    <a:lstStyle/>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smtClean="0">
                          <a:ln>
                            <a:noFill/>
                          </a:ln>
                          <a:solidFill>
                            <a:srgbClr val="000099"/>
                          </a:solidFill>
                          <a:effectLst/>
                          <a:latin typeface="Arial" charset="0"/>
                          <a:cs typeface="Lotus" pitchFamily="2" charset="-78"/>
                        </a:rPr>
                        <a:t>سؤال 4: چه تأثيـري روي مشتريان دارد؟</a:t>
                      </a:r>
                    </a:p>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smtClean="0">
                          <a:ln>
                            <a:noFill/>
                          </a:ln>
                          <a:solidFill>
                            <a:srgbClr val="000099"/>
                          </a:solidFill>
                          <a:effectLst/>
                          <a:latin typeface="Arial" charset="0"/>
                          <a:cs typeface="Lotus" pitchFamily="2" charset="-78"/>
                        </a:rPr>
                        <a:t>الف- تأثيـر نامطلوب</a:t>
                      </a:r>
                    </a:p>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smtClean="0">
                          <a:ln>
                            <a:noFill/>
                          </a:ln>
                          <a:solidFill>
                            <a:srgbClr val="000099"/>
                          </a:solidFill>
                          <a:effectLst/>
                          <a:latin typeface="Arial" charset="0"/>
                          <a:cs typeface="Lotus" pitchFamily="2" charset="-78"/>
                        </a:rPr>
                        <a:t>ب – تأثير زياد ندارد</a:t>
                      </a:r>
                      <a:endParaRPr kumimoji="0" lang="en-US" sz="2400" b="1" i="0" u="none" strike="noStrike" cap="none" normalizeH="0" baseline="0" smtClean="0">
                        <a:ln>
                          <a:noFill/>
                        </a:ln>
                        <a:solidFill>
                          <a:srgbClr val="000099"/>
                        </a:solidFill>
                        <a:effectLst/>
                        <a:latin typeface="Arial" charset="0"/>
                        <a:cs typeface="Lotus" pitchFamily="2" charset="-78"/>
                      </a:endParaRPr>
                    </a:p>
                  </a:txBody>
                  <a:tcPr horzOverflow="overflow">
                    <a:lnL cap="flat">
                      <a:noFill/>
                    </a:lnL>
                    <a:lnR>
                      <a:noFill/>
                    </a:lnR>
                    <a:lnT>
                      <a:noFill/>
                    </a:lnT>
                    <a:lnB cap="flat">
                      <a:noFill/>
                    </a:lnB>
                    <a:lnTlToBr>
                      <a:noFill/>
                    </a:lnTlToBr>
                    <a:lnBlToTr>
                      <a:noFill/>
                    </a:lnBlToTr>
                    <a:noFill/>
                  </a:tcPr>
                </a:tc>
                <a:tc>
                  <a:txBody>
                    <a:bodyPr/>
                    <a:lstStyle/>
                    <a:p>
                      <a:pPr marL="0" marR="0" lvl="0" indent="0" algn="r" defTabSz="914400" rtl="0" eaLnBrk="0" fontAlgn="base" latinLnBrk="0" hangingPunct="0">
                        <a:lnSpc>
                          <a:spcPct val="110000"/>
                        </a:lnSpc>
                        <a:spcBef>
                          <a:spcPct val="10000"/>
                        </a:spcBef>
                        <a:spcAft>
                          <a:spcPct val="0"/>
                        </a:spcAft>
                        <a:buClrTx/>
                        <a:buSzTx/>
                        <a:buFontTx/>
                        <a:buNone/>
                        <a:tabLst/>
                      </a:pPr>
                      <a:endParaRPr kumimoji="0" lang="en-US" sz="2400" b="1" i="0" u="none" strike="noStrike" cap="none" normalizeH="0" baseline="0" smtClean="0">
                        <a:ln>
                          <a:noFill/>
                        </a:ln>
                        <a:solidFill>
                          <a:srgbClr val="000099"/>
                        </a:solidFill>
                        <a:effectLst/>
                        <a:latin typeface="Arial" charset="0"/>
                        <a:cs typeface="Lotus" pitchFamily="2" charset="-78"/>
                      </a:endParaRPr>
                    </a:p>
                  </a:txBody>
                  <a:tcPr horzOverflow="overflow">
                    <a:lnL>
                      <a:noFill/>
                    </a:lnL>
                    <a:lnR>
                      <a:noFill/>
                    </a:lnR>
                    <a:lnT>
                      <a:noFill/>
                    </a:lnT>
                    <a:lnB cap="flat">
                      <a:noFill/>
                    </a:lnB>
                    <a:lnTlToBr>
                      <a:noFill/>
                    </a:lnTlToBr>
                    <a:lnBlToTr>
                      <a:noFill/>
                    </a:lnBlToTr>
                    <a:noFill/>
                  </a:tcPr>
                </a:tc>
                <a:tc>
                  <a:txBody>
                    <a:bodyPr/>
                    <a:lstStyle/>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dirty="0" smtClean="0">
                          <a:ln>
                            <a:noFill/>
                          </a:ln>
                          <a:solidFill>
                            <a:srgbClr val="000099"/>
                          </a:solidFill>
                          <a:effectLst/>
                          <a:latin typeface="Arial" charset="0"/>
                          <a:cs typeface="Lotus" pitchFamily="2" charset="-78"/>
                        </a:rPr>
                        <a:t>سؤال 3: احتمال بروز آن در آينده چقدر است؟</a:t>
                      </a:r>
                    </a:p>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dirty="0" smtClean="0">
                          <a:ln>
                            <a:noFill/>
                          </a:ln>
                          <a:solidFill>
                            <a:srgbClr val="000099"/>
                          </a:solidFill>
                          <a:effectLst/>
                          <a:latin typeface="Arial" charset="0"/>
                          <a:cs typeface="Lotus" pitchFamily="2" charset="-78"/>
                        </a:rPr>
                        <a:t>الف – زياد است</a:t>
                      </a:r>
                    </a:p>
                    <a:p>
                      <a:pPr marL="0" marR="0" lvl="0" indent="0" algn="r" defTabSz="914400" rtl="0" eaLnBrk="0" fontAlgn="base" latinLnBrk="0" hangingPunct="0">
                        <a:lnSpc>
                          <a:spcPct val="110000"/>
                        </a:lnSpc>
                        <a:spcBef>
                          <a:spcPct val="10000"/>
                        </a:spcBef>
                        <a:spcAft>
                          <a:spcPct val="0"/>
                        </a:spcAft>
                        <a:buClrTx/>
                        <a:buSzTx/>
                        <a:buFontTx/>
                        <a:buNone/>
                        <a:tabLst/>
                      </a:pPr>
                      <a:r>
                        <a:rPr kumimoji="0" lang="ar-SA" sz="2400" b="1" i="0" u="none" strike="noStrike" cap="none" normalizeH="0" baseline="0" dirty="0" smtClean="0">
                          <a:ln>
                            <a:noFill/>
                          </a:ln>
                          <a:solidFill>
                            <a:srgbClr val="000099"/>
                          </a:solidFill>
                          <a:effectLst/>
                          <a:latin typeface="Arial" charset="0"/>
                          <a:cs typeface="Lotus" pitchFamily="2" charset="-78"/>
                        </a:rPr>
                        <a:t>ب  – بعيد است</a:t>
                      </a:r>
                      <a:endParaRPr kumimoji="0" lang="en-US" sz="2400" b="1" i="0" u="none" strike="noStrike" cap="none" normalizeH="0" baseline="0" dirty="0" smtClean="0">
                        <a:ln>
                          <a:noFill/>
                        </a:ln>
                        <a:solidFill>
                          <a:srgbClr val="000099"/>
                        </a:solidFill>
                        <a:effectLst/>
                        <a:latin typeface="Arial" charset="0"/>
                        <a:cs typeface="Lotus" pitchFamily="2" charset="-78"/>
                      </a:endParaRPr>
                    </a:p>
                  </a:txBody>
                  <a:tcPr horzOverflow="overflow">
                    <a:lnL>
                      <a:noFill/>
                    </a:lnL>
                    <a:lnR cap="flat">
                      <a:noFill/>
                    </a:lnR>
                    <a:lnT>
                      <a:noFill/>
                    </a:lnT>
                    <a:lnB cap="flat">
                      <a:noFill/>
                    </a:lnB>
                    <a:lnTlToBr>
                      <a:noFill/>
                    </a:lnTlToBr>
                    <a:lnBlToTr>
                      <a:noFill/>
                    </a:lnBlToTr>
                    <a:noFill/>
                  </a:tcPr>
                </a:tc>
              </a:tr>
            </a:tbl>
          </a:graphicData>
        </a:graphic>
      </p:graphicFrame>
      <p:sp>
        <p:nvSpPr>
          <p:cNvPr id="7" name="Rectangle 5"/>
          <p:cNvSpPr>
            <a:spLocks noChangeArrowheads="1"/>
          </p:cNvSpPr>
          <p:nvPr/>
        </p:nvSpPr>
        <p:spPr bwMode="auto">
          <a:xfrm>
            <a:off x="0" y="6070600"/>
            <a:ext cx="9123363" cy="787400"/>
          </a:xfrm>
          <a:prstGeom prst="rect">
            <a:avLst/>
          </a:prstGeom>
          <a:gradFill rotWithShape="0">
            <a:gsLst>
              <a:gs pos="0">
                <a:srgbClr val="FFCCCC"/>
              </a:gs>
              <a:gs pos="50000">
                <a:srgbClr val="FFFFFF"/>
              </a:gs>
              <a:gs pos="100000">
                <a:srgbClr val="FFCCCC"/>
              </a:gs>
            </a:gsLst>
            <a:lin ang="0" scaled="1"/>
          </a:gradFill>
          <a:ln w="9525">
            <a:solidFill>
              <a:srgbClr val="FF9999"/>
            </a:solidFill>
            <a:miter lim="800000"/>
            <a:headEnd/>
            <a:tailEnd/>
          </a:ln>
        </p:spPr>
        <p:txBody>
          <a:bodyPr anchor="ctr"/>
          <a:lstStyle/>
          <a:p>
            <a:pPr algn="ctr" rtl="1"/>
            <a:r>
              <a:rPr lang="fa-IR" sz="3600" b="1" dirty="0" smtClean="0">
                <a:ln w="18000">
                  <a:solidFill>
                    <a:schemeClr val="accent2">
                      <a:satMod val="140000"/>
                    </a:schemeClr>
                  </a:solidFill>
                  <a:prstDash val="solid"/>
                  <a:miter lim="800000"/>
                </a:ln>
                <a:solidFill>
                  <a:schemeClr val="accent5">
                    <a:lumMod val="50000"/>
                  </a:schemeClr>
                </a:solidFill>
                <a:effectLst>
                  <a:outerShdw blurRad="25500" dist="23000" dir="7020000" algn="tl">
                    <a:srgbClr val="000000">
                      <a:alpha val="50000"/>
                    </a:srgbClr>
                  </a:outerShdw>
                </a:effectLst>
                <a:latin typeface="Times New Roman" pitchFamily="18" charset="0"/>
                <a:cs typeface="Titr" pitchFamily="2" charset="-78"/>
              </a:rPr>
              <a:t>اگر حداقل سه سوال الف باشد عدم انطباق بزرگ است</a:t>
            </a:r>
            <a:endParaRPr lang="en-US" sz="3600" b="1" dirty="0">
              <a:ln w="18000">
                <a:solidFill>
                  <a:schemeClr val="accent2">
                    <a:satMod val="140000"/>
                  </a:schemeClr>
                </a:solidFill>
                <a:prstDash val="solid"/>
                <a:miter lim="800000"/>
              </a:ln>
              <a:solidFill>
                <a:schemeClr val="accent5">
                  <a:lumMod val="50000"/>
                </a:schemeClr>
              </a:solidFill>
              <a:effectLst>
                <a:outerShdw blurRad="25500" dist="23000" dir="7020000" algn="tl">
                  <a:srgbClr val="000000">
                    <a:alpha val="50000"/>
                  </a:srgbClr>
                </a:outerShdw>
              </a:effectLst>
              <a:latin typeface="Times New Roman" pitchFamily="18" charset="0"/>
              <a:cs typeface="Titr" pitchFamily="2" charset="-78"/>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555704"/>
          </a:xfrm>
        </p:spPr>
        <p:txBody>
          <a:bodyPr/>
          <a:lstStyle/>
          <a:p>
            <a:endParaRPr lang="en-US" dirty="0"/>
          </a:p>
        </p:txBody>
      </p:sp>
      <p:graphicFrame>
        <p:nvGraphicFramePr>
          <p:cNvPr id="3" name="Table 2"/>
          <p:cNvGraphicFramePr>
            <a:graphicFrameLocks noGrp="1"/>
          </p:cNvGraphicFramePr>
          <p:nvPr/>
        </p:nvGraphicFramePr>
        <p:xfrm>
          <a:off x="755576" y="764704"/>
          <a:ext cx="7704856" cy="5400599"/>
        </p:xfrm>
        <a:graphic>
          <a:graphicData uri="http://schemas.openxmlformats.org/drawingml/2006/table">
            <a:tbl>
              <a:tblPr firstRow="1" bandRow="1">
                <a:tableStyleId>{5C22544A-7EE6-4342-B048-85BDC9FD1C3A}</a:tableStyleId>
              </a:tblPr>
              <a:tblGrid>
                <a:gridCol w="3852428"/>
                <a:gridCol w="3852428"/>
              </a:tblGrid>
              <a:tr h="608015">
                <a:tc>
                  <a:txBody>
                    <a:bodyPr/>
                    <a:lstStyle/>
                    <a:p>
                      <a:pPr algn="ctr"/>
                      <a:r>
                        <a:rPr lang="fa-IR" dirty="0" smtClean="0"/>
                        <a:t>عدم انطباق کوچک</a:t>
                      </a:r>
                      <a:endParaRPr lang="en-US" dirty="0"/>
                    </a:p>
                  </a:txBody>
                  <a:tcPr/>
                </a:tc>
                <a:tc>
                  <a:txBody>
                    <a:bodyPr/>
                    <a:lstStyle/>
                    <a:p>
                      <a:pPr algn="ctr"/>
                      <a:r>
                        <a:rPr lang="fa-IR" dirty="0" smtClean="0"/>
                        <a:t>عدم انطباق بزرگ</a:t>
                      </a:r>
                      <a:endParaRPr lang="en-US" dirty="0"/>
                    </a:p>
                  </a:txBody>
                  <a:tcPr/>
                </a:tc>
              </a:tr>
              <a:tr h="965670">
                <a:tc>
                  <a:txBody>
                    <a:bodyPr/>
                    <a:lstStyle/>
                    <a:p>
                      <a:pPr algn="ctr" rtl="1"/>
                      <a:r>
                        <a:rPr lang="fa-IR" sz="2400" dirty="0" smtClean="0"/>
                        <a:t>پیگیری لازم در مورد یکی از اقدامات</a:t>
                      </a:r>
                      <a:r>
                        <a:rPr lang="fa-IR" sz="2400" baseline="0" dirty="0" smtClean="0"/>
                        <a:t> اصلاحی به عمل نیامده است</a:t>
                      </a:r>
                      <a:endParaRPr lang="en-US" sz="2400" dirty="0"/>
                    </a:p>
                  </a:txBody>
                  <a:tcPr/>
                </a:tc>
                <a:tc>
                  <a:txBody>
                    <a:bodyPr/>
                    <a:lstStyle/>
                    <a:p>
                      <a:pPr algn="ctr" rtl="1"/>
                      <a:r>
                        <a:rPr lang="fa-IR" sz="2400" dirty="0" smtClean="0"/>
                        <a:t>هیچ تفکری برای پیگیری اقدامات اصلاحی وجود ندارد</a:t>
                      </a:r>
                      <a:endParaRPr lang="en-US" sz="2400" dirty="0"/>
                    </a:p>
                  </a:txBody>
                  <a:tcPr/>
                </a:tc>
              </a:tr>
              <a:tr h="1108732">
                <a:tc>
                  <a:txBody>
                    <a:bodyPr/>
                    <a:lstStyle/>
                    <a:p>
                      <a:pPr algn="ctr"/>
                      <a:r>
                        <a:rPr lang="fa-IR" dirty="0" smtClean="0"/>
                        <a:t>یکی از تامین کنندگان</a:t>
                      </a:r>
                      <a:r>
                        <a:rPr lang="fa-IR" baseline="0" dirty="0" smtClean="0"/>
                        <a:t> ارزیابی نشده است</a:t>
                      </a:r>
                      <a:endParaRPr lang="en-US" dirty="0"/>
                    </a:p>
                  </a:txBody>
                  <a:tcPr/>
                </a:tc>
                <a:tc>
                  <a:txBody>
                    <a:bodyPr/>
                    <a:lstStyle/>
                    <a:p>
                      <a:pPr algn="ctr" rtl="1"/>
                      <a:r>
                        <a:rPr lang="fa-IR" dirty="0" smtClean="0"/>
                        <a:t>سیستم ارزیابی تامین کنندگان وجود ندارد</a:t>
                      </a:r>
                      <a:endParaRPr lang="en-US" dirty="0"/>
                    </a:p>
                  </a:txBody>
                  <a:tcPr/>
                </a:tc>
              </a:tr>
              <a:tr h="1108732">
                <a:tc>
                  <a:txBody>
                    <a:bodyPr/>
                    <a:lstStyle/>
                    <a:p>
                      <a:pPr algn="ctr"/>
                      <a:r>
                        <a:rPr lang="fa-IR" dirty="0" smtClean="0"/>
                        <a:t>یکی از نمونه ها لیبل نداشت.</a:t>
                      </a:r>
                      <a:endParaRPr lang="en-US" dirty="0"/>
                    </a:p>
                  </a:txBody>
                  <a:tcPr/>
                </a:tc>
                <a:tc>
                  <a:txBody>
                    <a:bodyPr/>
                    <a:lstStyle/>
                    <a:p>
                      <a:pPr algn="ctr" rtl="1"/>
                      <a:r>
                        <a:rPr lang="fa-IR" dirty="0" smtClean="0"/>
                        <a:t>قابلیت ردیابی روشنی برای نمونه آزمایش وجود ندارد</a:t>
                      </a:r>
                      <a:endParaRPr lang="en-US" dirty="0"/>
                    </a:p>
                  </a:txBody>
                  <a:tcPr/>
                </a:tc>
              </a:tr>
              <a:tr h="1609450">
                <a:tc>
                  <a:txBody>
                    <a:bodyPr/>
                    <a:lstStyle/>
                    <a:p>
                      <a:pPr algn="ctr"/>
                      <a:r>
                        <a:rPr lang="fa-IR" dirty="0" smtClean="0"/>
                        <a:t>سپری شدن مدت کمی از موعد کالیبراسیون</a:t>
                      </a:r>
                      <a:r>
                        <a:rPr lang="fa-IR" baseline="0" dirty="0" smtClean="0"/>
                        <a:t> یکی از وسایل اندازه گیری آزمایشگاه</a:t>
                      </a:r>
                      <a:endParaRPr lang="en-US" dirty="0"/>
                    </a:p>
                  </a:txBody>
                  <a:tcPr/>
                </a:tc>
                <a:tc>
                  <a:txBody>
                    <a:bodyPr/>
                    <a:lstStyle/>
                    <a:p>
                      <a:pPr algn="ctr" rtl="1"/>
                      <a:r>
                        <a:rPr lang="fa-IR" dirty="0" smtClean="0"/>
                        <a:t>مدت زیادی</a:t>
                      </a:r>
                      <a:r>
                        <a:rPr lang="fa-IR" baseline="0" dirty="0" smtClean="0"/>
                        <a:t> از زمان مقرر کالیبراسیون بسیاری از تجهیزات گذشته است</a:t>
                      </a:r>
                      <a:endParaRPr lang="en-US" dirty="0"/>
                    </a:p>
                  </a:txBody>
                  <a:tcPr/>
                </a:tc>
              </a:tr>
            </a:tbl>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4"/>
          <p:cNvSpPr>
            <a:spLocks noGrp="1" noChangeArrowheads="1"/>
          </p:cNvSpPr>
          <p:nvPr>
            <p:ph type="title"/>
          </p:nvPr>
        </p:nvSpPr>
        <p:spPr>
          <a:xfrm>
            <a:off x="457200" y="620713"/>
            <a:ext cx="7786688" cy="5616575"/>
          </a:xfrm>
        </p:spPr>
        <p:txBody>
          <a:bodyPr>
            <a:normAutofit fontScale="90000"/>
          </a:bodyPr>
          <a:lstStyle/>
          <a:p>
            <a:pPr algn="r" eaLnBrk="1" hangingPunct="1"/>
            <a:r>
              <a:rPr lang="fa-IR" sz="3600" b="1" i="1" smtClean="0">
                <a:solidFill>
                  <a:srgbClr val="FF0000"/>
                </a:solidFill>
              </a:rPr>
              <a:t>گزارش عدم انطباق:</a:t>
            </a:r>
            <a:br>
              <a:rPr lang="fa-IR" sz="3600" b="1" i="1" smtClean="0">
                <a:solidFill>
                  <a:srgbClr val="FF0000"/>
                </a:solidFill>
              </a:rPr>
            </a:br>
            <a:r>
              <a:rPr lang="fa-IR" sz="3600" b="1" i="1" smtClean="0"/>
              <a:t/>
            </a:r>
            <a:br>
              <a:rPr lang="fa-IR" sz="3600" b="1" i="1" smtClean="0"/>
            </a:br>
            <a:r>
              <a:rPr lang="fa-IR" sz="3600" b="1" i="1" smtClean="0"/>
              <a:t>1- نام واحد </a:t>
            </a:r>
            <a:br>
              <a:rPr lang="fa-IR" sz="3600" b="1" i="1" smtClean="0"/>
            </a:br>
            <a:r>
              <a:rPr lang="fa-IR" sz="3600" b="1" i="1" smtClean="0"/>
              <a:t>2- زمان ممیزی</a:t>
            </a:r>
            <a:br>
              <a:rPr lang="fa-IR" sz="3600" b="1" i="1" smtClean="0"/>
            </a:br>
            <a:r>
              <a:rPr lang="fa-IR" sz="3600" b="1" i="1" smtClean="0"/>
              <a:t>3- نام مسئول واحد ممیزی شونده</a:t>
            </a:r>
            <a:br>
              <a:rPr lang="fa-IR" sz="3600" b="1" i="1" smtClean="0"/>
            </a:br>
            <a:r>
              <a:rPr lang="fa-IR" sz="3600" b="1" i="1" smtClean="0"/>
              <a:t>4- نام ممیزان</a:t>
            </a:r>
            <a:br>
              <a:rPr lang="fa-IR" sz="3600" b="1" i="1" smtClean="0"/>
            </a:br>
            <a:r>
              <a:rPr lang="fa-IR" sz="3600" b="1" i="1" smtClean="0"/>
              <a:t>5- شرح عدم انطباق مشاهده شده</a:t>
            </a:r>
            <a:br>
              <a:rPr lang="fa-IR" sz="3600" b="1" i="1" smtClean="0"/>
            </a:br>
            <a:r>
              <a:rPr lang="fa-IR" sz="3600" b="1" i="1" smtClean="0"/>
              <a:t> 6- الزام استاندارد و شواهد عینی</a:t>
            </a:r>
            <a:br>
              <a:rPr lang="fa-IR" sz="3600" b="1" i="1" smtClean="0"/>
            </a:br>
            <a:r>
              <a:rPr lang="fa-IR" sz="3600" b="1" i="1" smtClean="0"/>
              <a:t>7- محل امضاء ممیز، سرممیزو ممیزی شونده</a:t>
            </a:r>
            <a:br>
              <a:rPr lang="fa-IR" sz="3600" b="1" i="1" smtClean="0"/>
            </a:br>
            <a:r>
              <a:rPr lang="fa-IR" sz="3600" b="1" i="1" smtClean="0"/>
              <a:t>8- اقدام یا اقدام اصلاحی مورد نیاز جهت رفع عدم انطباق</a:t>
            </a:r>
            <a:br>
              <a:rPr lang="fa-IR" sz="3600" b="1" i="1" smtClean="0"/>
            </a:br>
            <a:r>
              <a:rPr lang="fa-IR" sz="3600" b="1" i="1" smtClean="0"/>
              <a:t>9- تایید نهایید نهایی ممیز/ سرممیز</a:t>
            </a:r>
            <a:endParaRPr lang="en-US" sz="3600" b="1" i="1" dirty="0" smtClean="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lstStyle/>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xmlns="" val="3073271494"/>
              </p:ext>
            </p:extLst>
          </p:nvPr>
        </p:nvGraphicFramePr>
        <p:xfrm>
          <a:off x="609600" y="457196"/>
          <a:ext cx="7924800" cy="5877564"/>
        </p:xfrm>
        <a:graphic>
          <a:graphicData uri="http://schemas.openxmlformats.org/drawingml/2006/table">
            <a:tbl>
              <a:tblPr firstRow="1" bandRow="1">
                <a:tableStyleId>{5C22544A-7EE6-4342-B048-85BDC9FD1C3A}</a:tableStyleId>
              </a:tblPr>
              <a:tblGrid>
                <a:gridCol w="1981200"/>
                <a:gridCol w="3733800"/>
                <a:gridCol w="1143000"/>
                <a:gridCol w="1066800"/>
              </a:tblGrid>
              <a:tr h="449157">
                <a:tc gridSpan="4">
                  <a:txBody>
                    <a:bodyPr/>
                    <a:lstStyle/>
                    <a:p>
                      <a:pPr marL="0" marR="0" algn="ctr" rtl="1">
                        <a:spcBef>
                          <a:spcPts val="0"/>
                        </a:spcBef>
                        <a:spcAft>
                          <a:spcPts val="0"/>
                        </a:spcAft>
                      </a:pPr>
                      <a:r>
                        <a:rPr lang="fa-IR" sz="2800" b="1" dirty="0" smtClean="0">
                          <a:latin typeface="Times New Roman"/>
                          <a:ea typeface="SimSun"/>
                          <a:cs typeface="Arial"/>
                        </a:rPr>
                        <a:t>20 اردیبهشت 1394</a:t>
                      </a:r>
                      <a:endParaRPr lang="en-US" sz="2400" dirty="0">
                        <a:latin typeface="Times New Roman"/>
                        <a:ea typeface="SimSun"/>
                        <a:cs typeface="Arial"/>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r>
              <a:tr h="449157">
                <a:tc>
                  <a:txBody>
                    <a:bodyPr/>
                    <a:lstStyle/>
                    <a:p>
                      <a:pPr marL="0" marR="0" algn="ctr" rtl="1">
                        <a:spcBef>
                          <a:spcPts val="0"/>
                        </a:spcBef>
                        <a:spcAft>
                          <a:spcPts val="0"/>
                        </a:spcAft>
                      </a:pPr>
                      <a:r>
                        <a:rPr lang="en-US" sz="1300" b="1" dirty="0">
                          <a:latin typeface="Arial"/>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افتتاحیه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a:latin typeface="Arial"/>
                          <a:ea typeface="SimSun"/>
                          <a:cs typeface="Arial"/>
                        </a:rPr>
                        <a:t>8:30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a:latin typeface="Arial"/>
                          <a:ea typeface="SimSun"/>
                          <a:cs typeface="Arial"/>
                        </a:rPr>
                        <a:t>8:15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a:latin typeface="Times New Roman"/>
                          <a:ea typeface="SimSun"/>
                          <a:cs typeface="Arial"/>
                        </a:rPr>
                        <a:t> دکتر شیرین</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a:latin typeface="Times New Roman"/>
                          <a:ea typeface="SimSun"/>
                          <a:cs typeface="Arial"/>
                        </a:rPr>
                        <a:t>مفاهیم ممیزی – مبانی ممیزی</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a:latin typeface="Times New Roman"/>
                          <a:ea typeface="SimSun"/>
                          <a:cs typeface="Arial"/>
                        </a:rPr>
                        <a:t>9:00</a:t>
                      </a:r>
                      <a:endParaRPr lang="en-US" sz="1200" u="sng">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u="sng" dirty="0">
                          <a:latin typeface="Arial"/>
                          <a:ea typeface="SimSun"/>
                          <a:cs typeface="Arial"/>
                        </a:rPr>
                        <a:t>8:30</a:t>
                      </a:r>
                      <a:endParaRPr lang="en-US" sz="1200" u="sng"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u="sng">
                          <a:latin typeface="Times New Roman"/>
                          <a:ea typeface="SimSun"/>
                          <a:cs typeface="Arial"/>
                        </a:rPr>
                        <a:t> دکتر شیرین</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dirty="0">
                          <a:latin typeface="Times New Roman"/>
                          <a:ea typeface="SimSun"/>
                          <a:cs typeface="Arial"/>
                        </a:rPr>
                        <a:t>فرآیند ممیزی – برنامه ریزی و آماده سازی</a:t>
                      </a:r>
                      <a:endParaRPr lang="en-US" sz="1200" u="sng"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a:latin typeface="Times New Roman"/>
                          <a:ea typeface="SimSun"/>
                          <a:cs typeface="Arial"/>
                        </a:rPr>
                        <a:t>9:30</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a:latin typeface="Times New Roman"/>
                          <a:ea typeface="SimSun"/>
                          <a:cs typeface="Arial"/>
                        </a:rPr>
                        <a:t>9:00</a:t>
                      </a:r>
                      <a:endParaRPr lang="en-US" sz="1200" u="sng"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u="sng" dirty="0">
                          <a:latin typeface="Times New Roman"/>
                          <a:ea typeface="SimSun"/>
                          <a:cs typeface="Arial"/>
                        </a:rPr>
                        <a:t>دکتر شیرین</a:t>
                      </a:r>
                      <a:endParaRPr lang="en-US" sz="1200" u="sng"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a:latin typeface="Times New Roman"/>
                          <a:ea typeface="SimSun"/>
                          <a:cs typeface="Arial"/>
                        </a:rPr>
                        <a:t>فرآیند ممیزی – تحقق ممیزی</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a:latin typeface="Times New Roman"/>
                          <a:ea typeface="SimSun"/>
                          <a:cs typeface="Arial"/>
                        </a:rPr>
                        <a:t>10:30</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a:latin typeface="Times New Roman"/>
                          <a:ea typeface="SimSun"/>
                          <a:cs typeface="Arial"/>
                        </a:rPr>
                        <a:t>9:30</a:t>
                      </a:r>
                      <a:endParaRPr lang="en-US" sz="1200" u="sng"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a:latin typeface="Times New Roman"/>
                          <a:ea typeface="SimSun"/>
                          <a:cs typeface="Arial"/>
                        </a:rPr>
                        <a:t>---</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dirty="0">
                          <a:latin typeface="Times New Roman"/>
                          <a:ea typeface="SimSun"/>
                          <a:cs typeface="Arial"/>
                        </a:rPr>
                        <a:t>استراحت و پذیرایی</a:t>
                      </a:r>
                      <a:endParaRPr lang="en-US" sz="1200" u="sng"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u="sng">
                          <a:latin typeface="Arial"/>
                          <a:ea typeface="SimSun"/>
                          <a:cs typeface="Arial"/>
                        </a:rPr>
                        <a:t>11:00</a:t>
                      </a:r>
                      <a:endParaRPr lang="en-US" sz="1200" u="sng">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u="sng" dirty="0">
                          <a:latin typeface="Arial"/>
                          <a:ea typeface="SimSun"/>
                          <a:cs typeface="Arial"/>
                        </a:rPr>
                        <a:t>10:30</a:t>
                      </a:r>
                      <a:endParaRPr lang="en-US" sz="1200" u="sng"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dirty="0">
                          <a:solidFill>
                            <a:srgbClr val="FF0000"/>
                          </a:solidFill>
                          <a:latin typeface="Times New Roman"/>
                          <a:ea typeface="SimSun"/>
                          <a:cs typeface="Arial"/>
                        </a:rPr>
                        <a:t>تیم مدرسین</a:t>
                      </a:r>
                      <a:endParaRPr lang="en-US" sz="1200" u="sng"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2000" b="1" u="sng" dirty="0">
                          <a:solidFill>
                            <a:srgbClr val="FF0000"/>
                          </a:solidFill>
                          <a:latin typeface="Times New Roman"/>
                          <a:ea typeface="SimSun"/>
                          <a:cs typeface="Arial"/>
                        </a:rPr>
                        <a:t>کارگاه شماره </a:t>
                      </a:r>
                      <a:r>
                        <a:rPr lang="fa-IR" sz="2000" b="1" u="sng" dirty="0" smtClean="0">
                          <a:solidFill>
                            <a:srgbClr val="FF0000"/>
                          </a:solidFill>
                          <a:latin typeface="Times New Roman"/>
                          <a:ea typeface="SimSun"/>
                          <a:cs typeface="Arial"/>
                        </a:rPr>
                        <a:t>1</a:t>
                      </a:r>
                      <a:r>
                        <a:rPr lang="en-US" sz="2000" b="1" u="sng" dirty="0" smtClean="0">
                          <a:solidFill>
                            <a:srgbClr val="FF0000"/>
                          </a:solidFill>
                          <a:latin typeface="Arial"/>
                          <a:ea typeface="SimSun"/>
                          <a:cs typeface="Arial"/>
                        </a:rPr>
                        <a:t>: </a:t>
                      </a:r>
                      <a:r>
                        <a:rPr lang="fa-IR" sz="2000" b="1" u="sng" dirty="0" smtClean="0">
                          <a:solidFill>
                            <a:srgbClr val="FF0000"/>
                          </a:solidFill>
                          <a:latin typeface="Times New Roman"/>
                          <a:ea typeface="SimSun"/>
                          <a:cs typeface="Arial"/>
                        </a:rPr>
                        <a:t> </a:t>
                      </a:r>
                      <a:r>
                        <a:rPr lang="fa-IR" sz="2000" b="1" u="sng" dirty="0">
                          <a:solidFill>
                            <a:srgbClr val="FF0000"/>
                          </a:solidFill>
                          <a:latin typeface="Times New Roman"/>
                          <a:ea typeface="SimSun"/>
                          <a:cs typeface="Arial"/>
                        </a:rPr>
                        <a:t>تهیه چک لیست ممیزی</a:t>
                      </a:r>
                      <a:endParaRPr lang="en-US" sz="1800" u="sng"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a:solidFill>
                            <a:srgbClr val="FF0000"/>
                          </a:solidFill>
                          <a:latin typeface="Times New Roman"/>
                          <a:ea typeface="SimSun"/>
                          <a:cs typeface="Arial"/>
                        </a:rPr>
                        <a:t>12:00</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a:solidFill>
                            <a:srgbClr val="FF0000"/>
                          </a:solidFill>
                          <a:latin typeface="Times New Roman"/>
                          <a:ea typeface="SimSun"/>
                          <a:cs typeface="Arial"/>
                        </a:rPr>
                        <a:t>11:00</a:t>
                      </a:r>
                      <a:endParaRPr lang="en-US" sz="1200" u="sng"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a:latin typeface="Times New Roman"/>
                          <a:ea typeface="SimSun"/>
                          <a:cs typeface="Arial"/>
                        </a:rPr>
                        <a:t>---</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dirty="0">
                          <a:latin typeface="Times New Roman"/>
                          <a:ea typeface="SimSun"/>
                          <a:cs typeface="Arial"/>
                        </a:rPr>
                        <a:t>نماز و ناهار</a:t>
                      </a:r>
                      <a:endParaRPr lang="en-US" sz="1200" u="sng"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u="sng">
                          <a:latin typeface="Arial"/>
                          <a:ea typeface="SimSun"/>
                          <a:cs typeface="Arial"/>
                        </a:rPr>
                        <a:t>13:00</a:t>
                      </a:r>
                      <a:endParaRPr lang="en-US" sz="1200" u="sng">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u="sng" dirty="0">
                          <a:latin typeface="Arial"/>
                          <a:ea typeface="SimSun"/>
                          <a:cs typeface="Arial"/>
                        </a:rPr>
                        <a:t>12:00</a:t>
                      </a:r>
                      <a:endParaRPr lang="en-US" sz="1200" u="sng"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dirty="0">
                          <a:latin typeface="Times New Roman"/>
                          <a:ea typeface="SimSun"/>
                          <a:cs typeface="Arial"/>
                        </a:rPr>
                        <a:t>دکتر شیرین</a:t>
                      </a:r>
                      <a:endParaRPr lang="en-US" sz="1200" u="sng"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2400" b="1" u="sng" dirty="0">
                          <a:latin typeface="Times New Roman"/>
                          <a:ea typeface="SimSun"/>
                          <a:cs typeface="Arial"/>
                        </a:rPr>
                        <a:t>فرآیند ممیزی – گزارش عدم انطباق</a:t>
                      </a:r>
                      <a:endParaRPr lang="en-US" sz="2000" u="sng"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a:solidFill>
                            <a:srgbClr val="FF0000"/>
                          </a:solidFill>
                          <a:latin typeface="Times New Roman"/>
                          <a:ea typeface="SimSun"/>
                          <a:cs typeface="Arial"/>
                        </a:rPr>
                        <a:t>13:30</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a:solidFill>
                            <a:srgbClr val="FF0000"/>
                          </a:solidFill>
                          <a:latin typeface="Times New Roman"/>
                          <a:ea typeface="SimSun"/>
                          <a:cs typeface="Arial"/>
                        </a:rPr>
                        <a:t>13:00</a:t>
                      </a:r>
                      <a:endParaRPr lang="en-US" sz="1200" u="sng"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a:solidFill>
                            <a:srgbClr val="FF0000"/>
                          </a:solidFill>
                          <a:latin typeface="Times New Roman"/>
                          <a:ea typeface="SimSun"/>
                          <a:cs typeface="Arial"/>
                        </a:rPr>
                        <a:t>تیم مدرسین</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a:solidFill>
                            <a:srgbClr val="FF0000"/>
                          </a:solidFill>
                          <a:latin typeface="Times New Roman"/>
                          <a:ea typeface="SimSun"/>
                          <a:cs typeface="Arial"/>
                        </a:rPr>
                        <a:t>کارگاه شماره </a:t>
                      </a:r>
                      <a:r>
                        <a:rPr lang="fa-IR" sz="1200" b="1" u="sng" dirty="0" smtClean="0">
                          <a:solidFill>
                            <a:srgbClr val="FF0000"/>
                          </a:solidFill>
                          <a:latin typeface="Times New Roman"/>
                          <a:ea typeface="SimSun"/>
                          <a:cs typeface="Arial"/>
                        </a:rPr>
                        <a:t>2:</a:t>
                      </a:r>
                      <a:endParaRPr lang="en-US" sz="1200" u="sng" dirty="0">
                        <a:latin typeface="Times New Roman"/>
                        <a:ea typeface="SimSun"/>
                        <a:cs typeface="Arial"/>
                      </a:endParaRPr>
                    </a:p>
                    <a:p>
                      <a:pPr marL="0" marR="0" algn="ctr" rtl="1">
                        <a:spcBef>
                          <a:spcPts val="0"/>
                        </a:spcBef>
                        <a:spcAft>
                          <a:spcPts val="0"/>
                        </a:spcAft>
                      </a:pPr>
                      <a:r>
                        <a:rPr lang="fa-IR" sz="2000" b="1" u="sng" dirty="0">
                          <a:solidFill>
                            <a:srgbClr val="FF0000"/>
                          </a:solidFill>
                          <a:latin typeface="Times New Roman"/>
                          <a:ea typeface="SimSun"/>
                          <a:cs typeface="Arial"/>
                        </a:rPr>
                        <a:t>شناسایی عدم انطباق / گزارش عدم انطباق</a:t>
                      </a:r>
                      <a:endParaRPr lang="en-US" sz="2000" u="sng"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a:latin typeface="Times New Roman"/>
                          <a:ea typeface="SimSun"/>
                          <a:cs typeface="Arial"/>
                        </a:rPr>
                        <a:t>14:00</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a:latin typeface="Times New Roman"/>
                          <a:ea typeface="SimSun"/>
                          <a:cs typeface="Arial"/>
                        </a:rPr>
                        <a:t>13:30</a:t>
                      </a:r>
                      <a:endParaRPr lang="en-US" sz="1200" u="sng"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latin typeface="Times New Roman"/>
                          <a:ea typeface="SimSun"/>
                          <a:cs typeface="Arial"/>
                        </a:rPr>
                        <a:t>دکتر شیرین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گزارش ممیزی</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a:latin typeface="Times New Roman"/>
                          <a:ea typeface="SimSun"/>
                          <a:cs typeface="Arial"/>
                        </a:rPr>
                        <a:t>14:30</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a:latin typeface="Times New Roman"/>
                          <a:ea typeface="SimSun"/>
                          <a:cs typeface="Arial"/>
                        </a:rPr>
                        <a:t>14:00</a:t>
                      </a:r>
                      <a:endParaRPr lang="en-US" sz="120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solidFill>
                            <a:srgbClr val="FF0000"/>
                          </a:solidFill>
                          <a:latin typeface="Times New Roman"/>
                          <a:ea typeface="SimSun"/>
                          <a:cs typeface="Arial"/>
                        </a:rPr>
                        <a:t>تیم مدرسین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300" b="1" dirty="0">
                          <a:solidFill>
                            <a:srgbClr val="FF0000"/>
                          </a:solidFill>
                          <a:latin typeface="Times New Roman"/>
                          <a:ea typeface="SimSun"/>
                          <a:cs typeface="Arial"/>
                        </a:rPr>
                        <a:t>کارگاه شماره </a:t>
                      </a:r>
                      <a:r>
                        <a:rPr lang="fa-IR" sz="1300" b="1" dirty="0" smtClean="0">
                          <a:solidFill>
                            <a:srgbClr val="FF0000"/>
                          </a:solidFill>
                          <a:latin typeface="Times New Roman"/>
                          <a:ea typeface="SimSun"/>
                          <a:cs typeface="Arial"/>
                        </a:rPr>
                        <a:t>3: </a:t>
                      </a:r>
                      <a:endParaRPr lang="en-US" sz="1200" dirty="0">
                        <a:latin typeface="Times New Roman"/>
                        <a:ea typeface="SimSun"/>
                        <a:cs typeface="Arial"/>
                      </a:endParaRPr>
                    </a:p>
                    <a:p>
                      <a:pPr marL="0" marR="0" algn="ctr" rtl="1">
                        <a:spcBef>
                          <a:spcPts val="0"/>
                        </a:spcBef>
                        <a:spcAft>
                          <a:spcPts val="0"/>
                        </a:spcAft>
                      </a:pPr>
                      <a:r>
                        <a:rPr lang="fa-IR" sz="1300" b="1" dirty="0">
                          <a:solidFill>
                            <a:srgbClr val="FF0000"/>
                          </a:solidFill>
                          <a:latin typeface="Times New Roman"/>
                          <a:ea typeface="SimSun"/>
                          <a:cs typeface="Arial"/>
                        </a:rPr>
                        <a:t>گزارش ممیزی –  اقدام اصلاحی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a:solidFill>
                            <a:srgbClr val="FF0000"/>
                          </a:solidFill>
                          <a:latin typeface="Times New Roman"/>
                          <a:ea typeface="SimSun"/>
                          <a:cs typeface="Arial"/>
                        </a:rPr>
                        <a:t>15:00</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a:solidFill>
                            <a:srgbClr val="FF0000"/>
                          </a:solidFill>
                          <a:latin typeface="Times New Roman"/>
                          <a:ea typeface="SimSun"/>
                          <a:cs typeface="Arial"/>
                        </a:rPr>
                        <a:t>14:30</a:t>
                      </a:r>
                      <a:endParaRPr lang="en-US" sz="120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آزمون کتبی پایان دوره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a:latin typeface="Times New Roman"/>
                          <a:ea typeface="SimSun"/>
                          <a:cs typeface="Arial"/>
                        </a:rPr>
                        <a:t>15:15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a:latin typeface="Times New Roman"/>
                          <a:ea typeface="SimSun"/>
                          <a:cs typeface="Arial"/>
                        </a:rPr>
                        <a:t>15:00</a:t>
                      </a:r>
                      <a:endParaRPr lang="en-US" sz="1200" dirty="0">
                        <a:latin typeface="Times New Roman"/>
                        <a:ea typeface="SimSun"/>
                        <a:cs typeface="Arial"/>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219200"/>
            <a:ext cx="8382000" cy="5170646"/>
          </a:xfrm>
          <a:prstGeom prst="rect">
            <a:avLst/>
          </a:prstGeom>
        </p:spPr>
        <p:txBody>
          <a:bodyPr wrap="square">
            <a:spAutoFit/>
          </a:bodyPr>
          <a:lstStyle/>
          <a:p>
            <a:pPr marL="0" marR="0" algn="ctr" rtl="1">
              <a:spcBef>
                <a:spcPts val="0"/>
              </a:spcBef>
              <a:spcAft>
                <a:spcPts val="0"/>
              </a:spcAft>
            </a:pPr>
            <a:r>
              <a:rPr lang="fa-IR" sz="6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Times New Roman"/>
                <a:ea typeface="SimSun"/>
                <a:cs typeface="B Yagut"/>
              </a:rPr>
              <a:t>کارگاه شماره </a:t>
            </a:r>
            <a:r>
              <a:rPr lang="en-US" sz="6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Times New Roman"/>
                <a:ea typeface="SimSun"/>
                <a:cs typeface="B Yagut"/>
              </a:rPr>
              <a:t>2</a:t>
            </a:r>
            <a:r>
              <a:rPr lang="fa-IR" sz="6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Times New Roman"/>
                <a:ea typeface="SimSun"/>
                <a:cs typeface="B Yagut"/>
              </a:rPr>
              <a:t>: </a:t>
            </a:r>
          </a:p>
          <a:p>
            <a:pPr marL="0" marR="0" algn="ctr" rtl="1">
              <a:spcBef>
                <a:spcPts val="0"/>
              </a:spcBef>
              <a:spcAft>
                <a:spcPts val="0"/>
              </a:spcAft>
            </a:pPr>
            <a:endParaRPr lang="fa-IR" sz="6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Times New Roman"/>
              <a:ea typeface="SimSun"/>
              <a:cs typeface="B Yagut"/>
            </a:endParaRPr>
          </a:p>
          <a:p>
            <a:pPr marL="0" marR="0" algn="ctr" rtl="1">
              <a:spcBef>
                <a:spcPts val="0"/>
              </a:spcBef>
              <a:spcAft>
                <a:spcPts val="0"/>
              </a:spcAft>
            </a:pPr>
            <a:r>
              <a:rPr lang="fa-I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الف) شناسایی عدم انطباق</a:t>
            </a:r>
          </a:p>
          <a:p>
            <a:pPr marL="0" marR="0" algn="ctr" rtl="1">
              <a:spcBef>
                <a:spcPts val="0"/>
              </a:spcBef>
              <a:spcAft>
                <a:spcPts val="0"/>
              </a:spcAft>
            </a:pPr>
            <a:r>
              <a:rPr lang="fa-I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ب) ثبت عدم انطباق</a:t>
            </a:r>
          </a:p>
          <a:p>
            <a:pPr marL="0" marR="0" algn="ctr" rtl="1">
              <a:spcBef>
                <a:spcPts val="0"/>
              </a:spcBef>
              <a:spcAft>
                <a:spcPts val="0"/>
              </a:spcAft>
            </a:pPr>
            <a:endParaRPr lang="fa-I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endParaRPr>
          </a:p>
          <a:p>
            <a:pPr marL="0" marR="0" algn="ctr" rtl="1">
              <a:spcBef>
                <a:spcPts val="0"/>
              </a:spcBef>
              <a:spcAft>
                <a:spcPts val="0"/>
              </a:spcAft>
            </a:pPr>
            <a:r>
              <a:rPr lang="fa-IR" sz="4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a:ea typeface="SimSun"/>
                <a:cs typeface="B Yagut"/>
              </a:rPr>
              <a:t>30   دقیقه</a:t>
            </a:r>
          </a:p>
          <a:p>
            <a:pPr marL="0" marR="0" algn="ctr" rtl="1">
              <a:spcBef>
                <a:spcPts val="0"/>
              </a:spcBef>
              <a:spcAft>
                <a:spcPts val="0"/>
              </a:spcAft>
            </a:pPr>
            <a:endParaRPr lang="en-US" dirty="0">
              <a:latin typeface="Times New Roman"/>
              <a:ea typeface="SimSun"/>
              <a:cs typeface="Aria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771728"/>
          </a:xfrm>
        </p:spPr>
        <p:txBody>
          <a:bodyPr>
            <a:normAutofit/>
          </a:bodyPr>
          <a:lstStyle/>
          <a:p>
            <a:pPr lvl="0" rtl="1"/>
            <a:r>
              <a:rPr lang="fa-IR" sz="5400" dirty="0" smtClean="0">
                <a:solidFill>
                  <a:srgbClr val="FF0000"/>
                </a:solidFill>
              </a:rPr>
              <a:t>سناریوی1</a:t>
            </a:r>
            <a:r>
              <a:rPr lang="fa-IR" sz="3200" dirty="0" smtClean="0"/>
              <a:t/>
            </a:r>
            <a:br>
              <a:rPr lang="fa-IR" sz="3200" dirty="0" smtClean="0"/>
            </a:br>
            <a:r>
              <a:rPr lang="fa-IR" sz="2800" b="1" dirty="0" smtClean="0"/>
              <a:t> در بخش پذیرش آزمایشگاه ارزیاب از مسؤل پذیرش سؤال می کند که دستورالعمل پذیرش را لطفا به من نشان دهید. ایشان دستورالعمل مذکور را از  زونکن مستندات بخش پذیرش خارجی کرده و به ارزیاب نشان می دهد. مسؤل پذیرش و کارکنان شاغل در بخش پذیرش درکی از دستورالعمل پذیرش نداشته و با الزامات و خواسته های دستورالعمل مذکور بیگانه بودند و در هنگام انجام فعالیت ها ارزیاب متوجه می شود که فرد پذیرش کننده هر بیمار مشخص نمی باشد.  ولی بخش پذیرش کار خود را انجام می داد و به گفته ی خودشان مشکل خاصی در بخش پذیرش آزمایشگاه وجود ندارد.</a:t>
            </a:r>
            <a:r>
              <a:rPr lang="en-US" sz="2800" dirty="0" smtClean="0"/>
              <a:t/>
            </a:r>
            <a:br>
              <a:rPr lang="en-US" sz="2800" dirty="0" smtClean="0"/>
            </a:br>
            <a:endParaRPr lang="en-US" sz="1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a:xfrm>
            <a:off x="468313" y="620713"/>
            <a:ext cx="8229600" cy="5616575"/>
          </a:xfrm>
        </p:spPr>
        <p:txBody>
          <a:bodyPr>
            <a:normAutofit fontScale="90000"/>
          </a:bodyPr>
          <a:lstStyle/>
          <a:p>
            <a:pPr eaLnBrk="1" hangingPunct="1"/>
            <a:r>
              <a:rPr lang="fa-IR" sz="5400" b="1" i="1" dirty="0" smtClean="0">
                <a:solidFill>
                  <a:schemeClr val="accent2"/>
                </a:solidFill>
              </a:rPr>
              <a:t/>
            </a:r>
            <a:br>
              <a:rPr lang="fa-IR" sz="5400" b="1" i="1" dirty="0" smtClean="0">
                <a:solidFill>
                  <a:schemeClr val="accent2"/>
                </a:solidFill>
              </a:rPr>
            </a:br>
            <a:r>
              <a:rPr lang="fa-IR" sz="5400" b="1" i="1" dirty="0" smtClean="0">
                <a:solidFill>
                  <a:schemeClr val="accent2"/>
                </a:solidFill>
              </a:rPr>
              <a:t>1- تعریف ممیزی:</a:t>
            </a:r>
            <a:br>
              <a:rPr lang="fa-IR" sz="5400" b="1" i="1" dirty="0" smtClean="0">
                <a:solidFill>
                  <a:schemeClr val="accent2"/>
                </a:solidFill>
              </a:rPr>
            </a:br>
            <a:r>
              <a:rPr lang="en-US" sz="5400" b="1" i="1" dirty="0" smtClean="0">
                <a:solidFill>
                  <a:schemeClr val="accent2"/>
                </a:solidFill>
              </a:rPr>
              <a:t>What is an Audit?</a:t>
            </a:r>
            <a:r>
              <a:rPr lang="fa-IR" sz="5400" b="1" i="1" dirty="0" smtClean="0">
                <a:solidFill>
                  <a:schemeClr val="accent2"/>
                </a:solidFill>
              </a:rPr>
              <a:t/>
            </a:r>
            <a:br>
              <a:rPr lang="fa-IR" sz="5400" b="1" i="1" dirty="0" smtClean="0">
                <a:solidFill>
                  <a:schemeClr val="accent2"/>
                </a:solidFill>
              </a:rPr>
            </a:br>
            <a:r>
              <a:rPr lang="fa-IR" b="1" dirty="0" smtClean="0">
                <a:cs typeface="+mn-cs"/>
              </a:rPr>
              <a:t>ممیزی </a:t>
            </a:r>
            <a:r>
              <a:rPr lang="fa-IR" b="1" dirty="0" smtClean="0">
                <a:solidFill>
                  <a:srgbClr val="FF0000"/>
                </a:solidFill>
                <a:cs typeface="+mn-cs"/>
              </a:rPr>
              <a:t>فرایند</a:t>
            </a:r>
            <a:r>
              <a:rPr lang="fa-IR" b="1" dirty="0" smtClean="0">
                <a:cs typeface="+mn-cs"/>
              </a:rPr>
              <a:t>ی</a:t>
            </a:r>
            <a:r>
              <a:rPr lang="fa-IR" b="1" dirty="0" smtClean="0">
                <a:solidFill>
                  <a:srgbClr val="FF0000"/>
                </a:solidFill>
                <a:cs typeface="+mn-cs"/>
              </a:rPr>
              <a:t> </a:t>
            </a:r>
            <a:r>
              <a:rPr lang="fa-IR" b="1" dirty="0" smtClean="0">
                <a:cs typeface="+mn-cs"/>
              </a:rPr>
              <a:t>نظامند، مستقل و مستندی که به منظور کسب </a:t>
            </a:r>
            <a:r>
              <a:rPr lang="fa-IR" b="1" dirty="0" smtClean="0">
                <a:solidFill>
                  <a:srgbClr val="FF0000"/>
                </a:solidFill>
                <a:cs typeface="+mn-cs"/>
              </a:rPr>
              <a:t>شواهد ممیزی</a:t>
            </a:r>
            <a:r>
              <a:rPr lang="fa-IR" b="1" dirty="0" smtClean="0">
                <a:cs typeface="+mn-cs"/>
              </a:rPr>
              <a:t> وارزیابی آن ها صورت می پذیرد تا انطباق و اثربخشی سیستم را بررسی کند.</a:t>
            </a:r>
            <a:br>
              <a:rPr lang="fa-IR" b="1" dirty="0" smtClean="0">
                <a:cs typeface="+mn-cs"/>
              </a:rPr>
            </a:br>
            <a:r>
              <a:rPr lang="fa-IR" b="1" i="1" dirty="0" smtClean="0">
                <a:solidFill>
                  <a:srgbClr val="FF0000"/>
                </a:solidFill>
                <a:cs typeface="+mn-cs"/>
              </a:rPr>
              <a:t>“ ممیزی یک بازرسی نمونه ای”</a:t>
            </a:r>
            <a:endParaRPr lang="en-US" b="1" i="1" dirty="0" smtClean="0">
              <a:solidFill>
                <a:srgbClr val="FF0000"/>
              </a:solidFill>
              <a:cs typeface="+mn-cs"/>
            </a:endParaRPr>
          </a:p>
        </p:txBody>
      </p:sp>
      <p:sp>
        <p:nvSpPr>
          <p:cNvPr id="6147" name="Oval 6"/>
          <p:cNvSpPr>
            <a:spLocks noChangeArrowheads="1"/>
          </p:cNvSpPr>
          <p:nvPr/>
        </p:nvSpPr>
        <p:spPr bwMode="auto">
          <a:xfrm>
            <a:off x="5759450" y="0"/>
            <a:ext cx="3384550" cy="1143000"/>
          </a:xfrm>
          <a:prstGeom prst="ellipse">
            <a:avLst/>
          </a:prstGeom>
          <a:solidFill>
            <a:schemeClr val="accent1"/>
          </a:solidFill>
          <a:ln w="9525">
            <a:solidFill>
              <a:schemeClr val="tx1"/>
            </a:solidFill>
            <a:round/>
            <a:headEnd/>
            <a:tailEnd/>
          </a:ln>
        </p:spPr>
        <p:txBody>
          <a:bodyPr wrap="none" anchor="ctr"/>
          <a:lstStyle/>
          <a:p>
            <a:pPr algn="ctr"/>
            <a:r>
              <a:rPr lang="fa-IR" sz="4000" b="1" dirty="0" smtClean="0">
                <a:solidFill>
                  <a:schemeClr val="bg1"/>
                </a:solidFill>
              </a:rPr>
              <a:t>مبانی ممیزی:</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771728"/>
          </a:xfrm>
        </p:spPr>
        <p:txBody>
          <a:bodyPr/>
          <a:lstStyle/>
          <a:p>
            <a:pPr rtl="1"/>
            <a:r>
              <a:rPr lang="fa-IR" b="1" u="sng" dirty="0" smtClean="0">
                <a:solidFill>
                  <a:srgbClr val="FF0000"/>
                </a:solidFill>
              </a:rPr>
              <a:t>عدم انطباق است</a:t>
            </a:r>
            <a:br>
              <a:rPr lang="fa-IR" b="1" u="sng" dirty="0" smtClean="0">
                <a:solidFill>
                  <a:srgbClr val="FF0000"/>
                </a:solidFill>
              </a:rPr>
            </a:br>
            <a:r>
              <a:rPr lang="fa-IR" b="1" u="sng" dirty="0" smtClean="0"/>
              <a:t/>
            </a:r>
            <a:br>
              <a:rPr lang="fa-IR" b="1" u="sng" dirty="0" smtClean="0"/>
            </a:br>
            <a:r>
              <a:rPr lang="fa-IR" sz="2800" b="1" dirty="0" smtClean="0"/>
              <a:t>الزام 4 اصول مستندسازی</a:t>
            </a:r>
            <a:br>
              <a:rPr lang="fa-IR" sz="2800" b="1" dirty="0" smtClean="0"/>
            </a:br>
            <a:r>
              <a:rPr lang="fa-IR" dirty="0" smtClean="0"/>
              <a:t/>
            </a:r>
            <a:br>
              <a:rPr lang="fa-IR" dirty="0" smtClean="0"/>
            </a:br>
            <a:r>
              <a:rPr lang="fa-IR" b="1" dirty="0" smtClean="0"/>
              <a:t> دستورالعمل پذيرش :</a:t>
            </a:r>
            <a:br>
              <a:rPr lang="fa-IR" b="1" dirty="0" smtClean="0"/>
            </a:br>
            <a:r>
              <a:rPr lang="fa-IR" sz="3200" dirty="0" smtClean="0"/>
              <a:t>در اين دستورالعمل موارد زير بايد مکتوب شده ، در دسترس مسئول پذيرش قرار گرفته و به شکلی که کاملا</a:t>
            </a:r>
            <a:br>
              <a:rPr lang="fa-IR" sz="3200" dirty="0" smtClean="0"/>
            </a:br>
            <a:r>
              <a:rPr lang="fa-IR" sz="3200" dirty="0" smtClean="0"/>
              <a:t>آن را </a:t>
            </a:r>
            <a:r>
              <a:rPr lang="fa-IR" sz="5400" b="1" dirty="0" smtClean="0">
                <a:solidFill>
                  <a:srgbClr val="FF0000"/>
                </a:solidFill>
              </a:rPr>
              <a:t>درک</a:t>
            </a:r>
            <a:r>
              <a:rPr lang="fa-IR" sz="3200" dirty="0" smtClean="0"/>
              <a:t> نمايد به او توضيح داده شود</a:t>
            </a:r>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771728"/>
          </a:xfrm>
        </p:spPr>
        <p:txBody>
          <a:bodyPr/>
          <a:lstStyle/>
          <a:p>
            <a:pPr lvl="0" rtl="1"/>
            <a:r>
              <a:rPr lang="fa-IR" sz="6000" dirty="0" smtClean="0">
                <a:solidFill>
                  <a:srgbClr val="FF0000"/>
                </a:solidFill>
              </a:rPr>
              <a:t>سناریوی2</a:t>
            </a:r>
            <a:r>
              <a:rPr lang="fa-IR" sz="3200" dirty="0" smtClean="0"/>
              <a:t/>
            </a:r>
            <a:br>
              <a:rPr lang="fa-IR" sz="3200" dirty="0" smtClean="0"/>
            </a:br>
            <a:r>
              <a:rPr lang="fa-IR" sz="1400" b="1" dirty="0" smtClean="0"/>
              <a:t> </a:t>
            </a:r>
            <a:r>
              <a:rPr lang="fa-IR" sz="3200" b="1" dirty="0" smtClean="0"/>
              <a:t>آقای الف  مسؤل ایمنی آزمایشگاه کاردان آزمایشگاه با سابقه کار 1 ساله و سوابق گواهی های آموزشی مرتبط به ایمنی را نیز در پرونده ایشان دید.  پرسنل آزمایشگاه از لوازم حفاظت فردی مانند دستکش، ماسک و عینک استفاده می کردند. ایشان زیر نظر مسؤل فنی آزمایشگاه فعالیت می کند که جایگاه ایشان در چارت سازمانی نشان داده شده است.</a:t>
            </a:r>
            <a:r>
              <a:rPr lang="en-US" sz="3200" dirty="0" smtClean="0"/>
              <a:t/>
            </a:r>
            <a:br>
              <a:rPr lang="en-US" sz="3200" dirty="0" smtClean="0"/>
            </a:br>
            <a:endParaRPr lang="en-US" sz="3200"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699720"/>
          </a:xfrm>
        </p:spPr>
        <p:txBody>
          <a:bodyPr/>
          <a:lstStyle/>
          <a:p>
            <a:pPr rtl="1"/>
            <a:r>
              <a:rPr lang="fa-IR" b="1" i="1" u="sng" dirty="0" smtClean="0">
                <a:solidFill>
                  <a:srgbClr val="FF0000"/>
                </a:solidFill>
              </a:rPr>
              <a:t>عدم انطباق</a:t>
            </a:r>
            <a:r>
              <a:rPr lang="en-US" b="1" i="1" u="sng" dirty="0" smtClean="0">
                <a:solidFill>
                  <a:srgbClr val="FF0000"/>
                </a:solidFill>
              </a:rPr>
              <a:t> </a:t>
            </a:r>
            <a:r>
              <a:rPr lang="fa-IR" b="1" i="1" u="sng" dirty="0" smtClean="0">
                <a:solidFill>
                  <a:srgbClr val="FF0000"/>
                </a:solidFill>
              </a:rPr>
              <a:t> نیست</a:t>
            </a:r>
            <a:br>
              <a:rPr lang="fa-IR" b="1" i="1" u="sng" dirty="0" smtClean="0">
                <a:solidFill>
                  <a:srgbClr val="FF0000"/>
                </a:solidFill>
              </a:rPr>
            </a:br>
            <a:r>
              <a:rPr lang="fa-IR" dirty="0" smtClean="0"/>
              <a:t/>
            </a:r>
            <a:br>
              <a:rPr lang="fa-IR" dirty="0" smtClean="0"/>
            </a:br>
            <a:r>
              <a:rPr lang="fa-IR" sz="2400" b="1" u="sng" dirty="0" smtClean="0"/>
              <a:t>الزام 5 الزامات ایمنی و بهداشت در آزمایشگاه</a:t>
            </a:r>
            <a:br>
              <a:rPr lang="fa-IR" sz="2400" b="1" u="sng" dirty="0" smtClean="0"/>
            </a:br>
            <a:r>
              <a:rPr lang="fa-IR" dirty="0" smtClean="0"/>
              <a:t/>
            </a:r>
            <a:br>
              <a:rPr lang="fa-IR" dirty="0" smtClean="0"/>
            </a:br>
            <a:r>
              <a:rPr lang="fa-IR" sz="3200" b="1" i="1" dirty="0" smtClean="0"/>
              <a:t>مسؤل فنی موظف است در آزمایشگاه فر مشخصی که آگاه به امور فنی باشد به عنوان مسؤل ایمنی (</a:t>
            </a:r>
            <a:r>
              <a:rPr lang="en-US" sz="3200" b="1" i="1" dirty="0" smtClean="0"/>
              <a:t>Safety </a:t>
            </a:r>
            <a:r>
              <a:rPr lang="en-US" sz="3200" b="1" i="1" dirty="0" err="1" smtClean="0"/>
              <a:t>offecer</a:t>
            </a:r>
            <a:r>
              <a:rPr lang="fa-IR" sz="3200" b="1" i="1" dirty="0" smtClean="0"/>
              <a:t>) انتخاب و معرفی نموده و وظایف و حدود و اختیارات او را مکتوب و ابلاغ نماید. جایگاه مسؤل ایمنی باید در نمودار سازمانی آزمایشگاه مشخص باشد.</a:t>
            </a:r>
            <a:endParaRPr lang="en-US" sz="6600" b="1" i="1"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771728"/>
          </a:xfrm>
        </p:spPr>
        <p:txBody>
          <a:bodyPr>
            <a:normAutofit fontScale="90000"/>
          </a:bodyPr>
          <a:lstStyle/>
          <a:p>
            <a:pPr lvl="0" rtl="1"/>
            <a:r>
              <a:rPr lang="fa-IR" sz="5400" b="1" u="sng" dirty="0" smtClean="0">
                <a:solidFill>
                  <a:srgbClr val="FF0000"/>
                </a:solidFill>
              </a:rPr>
              <a:t>سناریوی3</a:t>
            </a:r>
            <a:br>
              <a:rPr lang="fa-IR" sz="5400" b="1" u="sng" dirty="0" smtClean="0">
                <a:solidFill>
                  <a:srgbClr val="FF0000"/>
                </a:solidFill>
              </a:rPr>
            </a:br>
            <a:r>
              <a:rPr lang="fa-IR" sz="3200" dirty="0" smtClean="0"/>
              <a:t/>
            </a:r>
            <a:br>
              <a:rPr lang="fa-IR" sz="3200" dirty="0" smtClean="0"/>
            </a:br>
            <a:r>
              <a:rPr lang="en-US" sz="1400" dirty="0" smtClean="0"/>
              <a:t/>
            </a:r>
            <a:br>
              <a:rPr lang="en-US" sz="1400" dirty="0" smtClean="0"/>
            </a:br>
            <a:r>
              <a:rPr lang="fa-IR" sz="1400" b="1" dirty="0" smtClean="0"/>
              <a:t> </a:t>
            </a:r>
            <a:r>
              <a:rPr lang="fa-IR" sz="2800" b="1" dirty="0" smtClean="0"/>
              <a:t>در روز ارزیابی دستگاه سل کانتر </a:t>
            </a:r>
            <a:r>
              <a:rPr lang="en-US" sz="2800" b="1" dirty="0" smtClean="0"/>
              <a:t>KX-21 </a:t>
            </a:r>
            <a:r>
              <a:rPr lang="en-US" sz="2800" b="1" dirty="0" err="1" smtClean="0"/>
              <a:t>Sysmex</a:t>
            </a:r>
            <a:r>
              <a:rPr lang="fa-IR" sz="2800" b="1" dirty="0" smtClean="0"/>
              <a:t>  آزمایشگاه توسط شرکت پشتیبان پس از تعمیر به آزمایشگاه ارسال کرده بود و در همان هنگام کاربر سل کانتر پس از وصل اتصالات مربوطه  شروع به کار کرده و </a:t>
            </a:r>
            <a:r>
              <a:rPr lang="en-US" sz="2800" b="1" dirty="0" smtClean="0"/>
              <a:t>CBC</a:t>
            </a:r>
            <a:r>
              <a:rPr lang="fa-IR" sz="2800" b="1" dirty="0" smtClean="0"/>
              <a:t> های آن روز را به دستگاه داده و گزارش ها را پس از بررسی تحویل بخش جوابدهی می دهد. کاربر اعلام می کند که دستگاه را خوب تعمیر کرده اند و مشکلاتی که قبلا داشته رفع شده است. ارزیاب در مورد مشکلی که دستگاه قبلا داشته است سؤال می کند با مراجعه به           </a:t>
            </a:r>
            <a:r>
              <a:rPr lang="en-US" sz="2800" b="1" dirty="0" smtClean="0"/>
              <a:t>Log book</a:t>
            </a:r>
            <a:r>
              <a:rPr lang="fa-IR" sz="2800" b="1" dirty="0" smtClean="0"/>
              <a:t>    کاربر اعلام می کند که مونیتور دستگاه سوخته بود و ارسال کردیم که مونیتور را عوض کنند. </a:t>
            </a:r>
            <a:r>
              <a:rPr lang="en-US" sz="2800" dirty="0" smtClean="0"/>
              <a:t/>
            </a:r>
            <a:br>
              <a:rPr lang="en-US" sz="2800" dirty="0" smtClean="0"/>
            </a:br>
            <a:endParaRPr lang="en-US" sz="2800"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699720"/>
          </a:xfrm>
        </p:spPr>
        <p:txBody>
          <a:bodyPr>
            <a:normAutofit fontScale="90000"/>
          </a:bodyPr>
          <a:lstStyle/>
          <a:p>
            <a:pPr rtl="1"/>
            <a:r>
              <a:rPr lang="fa-IR" b="1" u="sng" dirty="0" smtClean="0">
                <a:solidFill>
                  <a:srgbClr val="FF0000"/>
                </a:solidFill>
              </a:rPr>
              <a:t>عدم انطباق است</a:t>
            </a:r>
            <a:r>
              <a:rPr lang="fa-IR" dirty="0" smtClean="0"/>
              <a:t/>
            </a:r>
            <a:br>
              <a:rPr lang="fa-IR" dirty="0" smtClean="0"/>
            </a:br>
            <a:r>
              <a:rPr lang="fa-IR" sz="2200" b="1" dirty="0" smtClean="0"/>
              <a:t>الزام </a:t>
            </a:r>
            <a:r>
              <a:rPr lang="fa-IR" sz="2200" b="1" smtClean="0"/>
              <a:t>2  تجهیزات آزمایشگاه </a:t>
            </a:r>
            <a:r>
              <a:rPr lang="fa-IR" dirty="0" smtClean="0"/>
              <a:t/>
            </a:r>
            <a:br>
              <a:rPr lang="fa-IR" dirty="0" smtClean="0"/>
            </a:br>
            <a:r>
              <a:rPr lang="fa-IR" b="1" dirty="0" smtClean="0"/>
              <a:t> </a:t>
            </a:r>
            <a:r>
              <a:rPr lang="fa-IR" sz="2200" b="1" dirty="0" smtClean="0"/>
              <a:t>4- </a:t>
            </a:r>
            <a:r>
              <a:rPr lang="fa-IR" sz="2700" b="1" dirty="0" smtClean="0"/>
              <a:t>اطمينان از صحت عملکرد تجهيزات :</a:t>
            </a:r>
            <a:br>
              <a:rPr lang="fa-IR" sz="2700" b="1" dirty="0" smtClean="0"/>
            </a:br>
            <a:r>
              <a:rPr lang="fa-IR" sz="2700" b="1" dirty="0" smtClean="0"/>
              <a:t/>
            </a:r>
            <a:br>
              <a:rPr lang="fa-IR" sz="2700" b="1" dirty="0" smtClean="0"/>
            </a:br>
            <a:r>
              <a:rPr lang="fa-IR" sz="2700" b="1" dirty="0" smtClean="0"/>
              <a:t>بعد از خريدونصب دستگاه و قبل از شروع بکارگيری ، صحت عملکرد دستگاه بايد با استفاده ازکنترل هاي مناسب يا</a:t>
            </a:r>
            <a:br>
              <a:rPr lang="fa-IR" sz="2700" b="1" dirty="0" smtClean="0"/>
            </a:br>
            <a:r>
              <a:rPr lang="fa-IR" sz="2700" b="1" dirty="0" smtClean="0"/>
              <a:t>روش های درج شده در بروشور تجهيزات ، مورد ارزيابی قرارگيرد . بديهی است اين اقدام به شکل دوره ای بصورت</a:t>
            </a:r>
            <a:br>
              <a:rPr lang="fa-IR" sz="2700" b="1" dirty="0" smtClean="0"/>
            </a:br>
            <a:r>
              <a:rPr lang="fa-IR" sz="2700" b="1" dirty="0" smtClean="0"/>
              <a:t>فعاليت های کنترل و نگهداری تجهيزات و</a:t>
            </a:r>
            <a:r>
              <a:rPr lang="fa-IR" sz="2700" dirty="0" smtClean="0"/>
              <a:t/>
            </a:r>
            <a:br>
              <a:rPr lang="fa-IR" sz="2700" dirty="0" smtClean="0"/>
            </a:br>
            <a:r>
              <a:rPr lang="fa-IR" sz="2700" dirty="0" smtClean="0"/>
              <a:t> </a:t>
            </a:r>
            <a:r>
              <a:rPr lang="fa-IR" sz="3600" b="1" u="sng" dirty="0" smtClean="0">
                <a:solidFill>
                  <a:srgbClr val="FF0000"/>
                </a:solidFill>
              </a:rPr>
              <a:t>همچنين پس از هر بار تعميردستگاه ، بايد انجام شود.</a:t>
            </a:r>
            <a:r>
              <a:rPr lang="fa-IR" sz="1800" b="1" dirty="0" smtClean="0"/>
              <a:t/>
            </a:r>
            <a:br>
              <a:rPr lang="fa-IR" sz="1800" b="1" dirty="0" smtClean="0"/>
            </a:br>
            <a:endParaRPr lang="en-US" b="1"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lstStyle/>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xmlns="" val="3019866252"/>
              </p:ext>
            </p:extLst>
          </p:nvPr>
        </p:nvGraphicFramePr>
        <p:xfrm>
          <a:off x="609600" y="457196"/>
          <a:ext cx="7924800" cy="5389884"/>
        </p:xfrm>
        <a:graphic>
          <a:graphicData uri="http://schemas.openxmlformats.org/drawingml/2006/table">
            <a:tbl>
              <a:tblPr firstRow="1" bandRow="1">
                <a:tableStyleId>{5C22544A-7EE6-4342-B048-85BDC9FD1C3A}</a:tableStyleId>
              </a:tblPr>
              <a:tblGrid>
                <a:gridCol w="1981200"/>
                <a:gridCol w="3733800"/>
                <a:gridCol w="1143000"/>
                <a:gridCol w="1066800"/>
              </a:tblGrid>
              <a:tr h="449157">
                <a:tc gridSpan="4">
                  <a:txBody>
                    <a:bodyPr/>
                    <a:lstStyle/>
                    <a:p>
                      <a:pPr marL="0" marR="0" algn="ctr" rtl="1">
                        <a:spcBef>
                          <a:spcPts val="0"/>
                        </a:spcBef>
                        <a:spcAft>
                          <a:spcPts val="0"/>
                        </a:spcAft>
                      </a:pPr>
                      <a:r>
                        <a:rPr lang="fa-IR" sz="2800" b="1" dirty="0" smtClean="0">
                          <a:latin typeface="Times New Roman"/>
                          <a:ea typeface="SimSun"/>
                          <a:cs typeface="Arial"/>
                        </a:rPr>
                        <a:t>20 اردیبهشت 1394</a:t>
                      </a: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r>
              <a:tr h="449157">
                <a:tc>
                  <a:txBody>
                    <a:bodyPr/>
                    <a:lstStyle/>
                    <a:p>
                      <a:pPr marL="0" marR="0" algn="ctr" rtl="1">
                        <a:spcBef>
                          <a:spcPts val="0"/>
                        </a:spcBef>
                        <a:spcAft>
                          <a:spcPts val="0"/>
                        </a:spcAft>
                      </a:pPr>
                      <a:r>
                        <a:rPr lang="en-US" sz="1300" b="1" dirty="0">
                          <a:latin typeface="Arial"/>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افتتاحیه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a:latin typeface="Times New Roman"/>
                          <a:ea typeface="SimSun"/>
                          <a:cs typeface="Arial"/>
                        </a:rPr>
                        <a:t> دکتر شیرین</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a:latin typeface="Times New Roman"/>
                          <a:ea typeface="SimSun"/>
                          <a:cs typeface="Arial"/>
                        </a:rPr>
                        <a:t>مفاهیم ممیزی – مبانی ممیزی</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smtClean="0">
                          <a:latin typeface="Times New Roman"/>
                          <a:ea typeface="SimSun"/>
                          <a:cs typeface="Arial"/>
                        </a:rPr>
                        <a:t>9:15</a:t>
                      </a:r>
                      <a:endParaRPr lang="en-US" sz="1200" u="sng" dirty="0">
                        <a:latin typeface="Times New Roman"/>
                        <a:ea typeface="SimSun"/>
                        <a:cs typeface="Arial"/>
                      </a:endParaRPr>
                    </a:p>
                  </a:txBody>
                  <a:tcPr marL="68580" marR="68580" marT="0" marB="0" anchor="ctr"/>
                </a:tc>
                <a:tc>
                  <a:txBody>
                    <a:bodyPr/>
                    <a:lstStyle/>
                    <a:p>
                      <a:pPr marL="0" marR="0" algn="ctr" defTabSz="914400" rtl="1" eaLnBrk="1" latinLnBrk="0" hangingPunct="1">
                        <a:spcBef>
                          <a:spcPts val="0"/>
                        </a:spcBef>
                        <a:spcAft>
                          <a:spcPts val="0"/>
                        </a:spcAft>
                      </a:pPr>
                      <a:r>
                        <a:rPr lang="en-US" sz="1200" b="1" u="sng" kern="1200" dirty="0" smtClean="0">
                          <a:solidFill>
                            <a:schemeClr val="dk1"/>
                          </a:solidFill>
                          <a:latin typeface="Times New Roman"/>
                          <a:ea typeface="SimSun"/>
                          <a:cs typeface="Arial"/>
                        </a:rPr>
                        <a:t>8:45</a:t>
                      </a:r>
                      <a:endParaRPr lang="en-US" sz="1200" b="1" u="sng" kern="1200" dirty="0">
                        <a:solidFill>
                          <a:schemeClr val="dk1"/>
                        </a:solidFill>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a:latin typeface="Times New Roman"/>
                          <a:ea typeface="SimSun"/>
                          <a:cs typeface="Arial"/>
                        </a:rPr>
                        <a:t> دکتر شیرین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برنامه ریزی و آماده سازی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9:15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تحقق ممیزی</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10:45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latin typeface="Times New Roman"/>
                          <a:ea typeface="SimSun"/>
                          <a:cs typeface="Arial"/>
                        </a:rPr>
                        <a:t>---</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استراحت و پذیرایی</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11:00</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10:45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solidFill>
                            <a:srgbClr val="FF0000"/>
                          </a:solidFill>
                          <a:latin typeface="Times New Roman"/>
                          <a:ea typeface="SimSun"/>
                          <a:cs typeface="Arial"/>
                        </a:rPr>
                        <a:t>کارگاه شماره </a:t>
                      </a:r>
                      <a:r>
                        <a:rPr lang="fa-IR" sz="1500" b="1" dirty="0" smtClean="0">
                          <a:solidFill>
                            <a:srgbClr val="FF0000"/>
                          </a:solidFill>
                          <a:latin typeface="Times New Roman"/>
                          <a:ea typeface="SimSun"/>
                          <a:cs typeface="Arial"/>
                        </a:rPr>
                        <a:t>1</a:t>
                      </a:r>
                      <a:r>
                        <a:rPr lang="en-US" sz="1500" b="1" dirty="0" smtClean="0">
                          <a:solidFill>
                            <a:srgbClr val="FF0000"/>
                          </a:solidFill>
                          <a:latin typeface="Arial"/>
                          <a:ea typeface="SimSun"/>
                          <a:cs typeface="Arial"/>
                        </a:rPr>
                        <a:t>: </a:t>
                      </a:r>
                      <a:r>
                        <a:rPr lang="fa-IR" sz="1500" b="1" dirty="0" smtClean="0">
                          <a:solidFill>
                            <a:srgbClr val="FF0000"/>
                          </a:solidFill>
                          <a:latin typeface="Times New Roman"/>
                          <a:ea typeface="SimSun"/>
                          <a:cs typeface="Arial"/>
                        </a:rPr>
                        <a:t> </a:t>
                      </a:r>
                      <a:r>
                        <a:rPr lang="fa-IR" sz="1500" b="1" dirty="0">
                          <a:solidFill>
                            <a:srgbClr val="FF0000"/>
                          </a:solidFill>
                          <a:latin typeface="Times New Roman"/>
                          <a:ea typeface="SimSun"/>
                          <a:cs typeface="Arial"/>
                        </a:rPr>
                        <a:t>تهیه چک لیست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a:solidFill>
                            <a:srgbClr val="FF0000"/>
                          </a:solidFill>
                          <a:latin typeface="Times New Roman"/>
                          <a:ea typeface="SimSun"/>
                          <a:cs typeface="Arial"/>
                        </a:rPr>
                        <a:t>12:00</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11:00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گزارش عدم انطباق</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a:solidFill>
                            <a:srgbClr val="FF0000"/>
                          </a:solidFill>
                          <a:latin typeface="Times New Roman"/>
                          <a:ea typeface="SimSun"/>
                          <a:cs typeface="Arial"/>
                        </a:rPr>
                        <a:t>کارگاه شماره </a:t>
                      </a:r>
                      <a:r>
                        <a:rPr lang="fa-IR" sz="1200" b="1" dirty="0" smtClean="0">
                          <a:solidFill>
                            <a:srgbClr val="FF0000"/>
                          </a:solidFill>
                          <a:latin typeface="Times New Roman"/>
                          <a:ea typeface="SimSun"/>
                          <a:cs typeface="Arial"/>
                        </a:rPr>
                        <a:t>2:</a:t>
                      </a:r>
                      <a:endParaRPr lang="en-US" sz="1200" dirty="0">
                        <a:latin typeface="Times New Roman"/>
                        <a:ea typeface="SimSun"/>
                        <a:cs typeface="Arial"/>
                      </a:endParaRPr>
                    </a:p>
                    <a:p>
                      <a:pPr marL="0" marR="0" algn="ctr" rtl="1">
                        <a:spcBef>
                          <a:spcPts val="0"/>
                        </a:spcBef>
                        <a:spcAft>
                          <a:spcPts val="0"/>
                        </a:spcAft>
                      </a:pPr>
                      <a:r>
                        <a:rPr lang="fa-IR" sz="1200" b="1" dirty="0">
                          <a:solidFill>
                            <a:srgbClr val="FF0000"/>
                          </a:solidFill>
                          <a:latin typeface="Times New Roman"/>
                          <a:ea typeface="SimSun"/>
                          <a:cs typeface="Arial"/>
                        </a:rPr>
                        <a:t>شناسایی عدم انطباق / گزارش عدم انطباق</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12:30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گزارش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solidFill>
                            <a:srgbClr val="FF0000"/>
                          </a:solidFill>
                          <a:latin typeface="Times New Roman"/>
                          <a:ea typeface="SimSun"/>
                          <a:cs typeface="Arial"/>
                        </a:rPr>
                        <a:t>تیم مدرسین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300" b="1" dirty="0">
                          <a:solidFill>
                            <a:srgbClr val="FF0000"/>
                          </a:solidFill>
                          <a:latin typeface="Times New Roman"/>
                          <a:ea typeface="SimSun"/>
                          <a:cs typeface="Arial"/>
                        </a:rPr>
                        <a:t>کارگاه شماره </a:t>
                      </a:r>
                      <a:r>
                        <a:rPr lang="fa-IR" sz="1300" b="1" dirty="0" smtClean="0">
                          <a:solidFill>
                            <a:srgbClr val="FF0000"/>
                          </a:solidFill>
                          <a:latin typeface="Times New Roman"/>
                          <a:ea typeface="SimSun"/>
                          <a:cs typeface="Arial"/>
                        </a:rPr>
                        <a:t>3: </a:t>
                      </a:r>
                      <a:endParaRPr lang="en-US" sz="1200" dirty="0">
                        <a:latin typeface="Times New Roman"/>
                        <a:ea typeface="SimSun"/>
                        <a:cs typeface="Arial"/>
                      </a:endParaRPr>
                    </a:p>
                    <a:p>
                      <a:pPr marL="0" marR="0" algn="ctr" rtl="1">
                        <a:spcBef>
                          <a:spcPts val="0"/>
                        </a:spcBef>
                        <a:spcAft>
                          <a:spcPts val="0"/>
                        </a:spcAft>
                      </a:pPr>
                      <a:r>
                        <a:rPr lang="fa-IR" sz="1300" b="1" dirty="0">
                          <a:solidFill>
                            <a:srgbClr val="FF0000"/>
                          </a:solidFill>
                          <a:latin typeface="Times New Roman"/>
                          <a:ea typeface="SimSun"/>
                          <a:cs typeface="Arial"/>
                        </a:rPr>
                        <a:t>گزارش ممیزی –  اقدام اصلاحی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14:00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13:30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آزمون کتبی پایان دوره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14:15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14:00</a:t>
                      </a:r>
                      <a:endParaRPr lang="en-US" sz="1200" dirty="0">
                        <a:latin typeface="Times New Roman"/>
                        <a:ea typeface="SimSun"/>
                        <a:cs typeface="Arial"/>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5339680"/>
          </a:xfrm>
        </p:spPr>
        <p:txBody>
          <a:bodyPr/>
          <a:lstStyle/>
          <a:p>
            <a:pPr rtl="1"/>
            <a:r>
              <a:rPr lang="fa-IR" sz="9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گزارش ممیزی</a:t>
            </a:r>
            <a:endParaRPr lang="en-US" sz="9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
          <p:cNvSpPr>
            <a:spLocks noChangeArrowheads="1"/>
          </p:cNvSpPr>
          <p:nvPr/>
        </p:nvSpPr>
        <p:spPr bwMode="auto">
          <a:xfrm>
            <a:off x="152400" y="0"/>
            <a:ext cx="3886200" cy="1219200"/>
          </a:xfrm>
          <a:prstGeom prst="ellipse">
            <a:avLst/>
          </a:prstGeom>
          <a:solidFill>
            <a:schemeClr val="accent1"/>
          </a:solidFill>
          <a:ln w="9525">
            <a:solidFill>
              <a:schemeClr val="tx1"/>
            </a:solidFill>
            <a:round/>
            <a:headEnd/>
            <a:tailEnd/>
          </a:ln>
        </p:spPr>
        <p:txBody>
          <a:bodyPr wrap="none" anchor="ctr"/>
          <a:lstStyle/>
          <a:p>
            <a:pPr algn="ctr"/>
            <a:r>
              <a:rPr lang="fa-IR" sz="3200" b="1" dirty="0" smtClean="0"/>
              <a:t>گزارش ممیزی</a:t>
            </a:r>
            <a:endParaRPr lang="en-US" sz="3200" b="1" dirty="0"/>
          </a:p>
        </p:txBody>
      </p:sp>
      <p:sp>
        <p:nvSpPr>
          <p:cNvPr id="4" name="Rectangle 3"/>
          <p:cNvSpPr/>
          <p:nvPr/>
        </p:nvSpPr>
        <p:spPr>
          <a:xfrm>
            <a:off x="381000" y="533400"/>
            <a:ext cx="8382000" cy="5509200"/>
          </a:xfrm>
          <a:prstGeom prst="rect">
            <a:avLst/>
          </a:prstGeom>
        </p:spPr>
        <p:txBody>
          <a:bodyPr wrap="square">
            <a:spAutoFit/>
          </a:bodyPr>
          <a:lstStyle/>
          <a:p>
            <a:pPr algn="ctr" rtl="1"/>
            <a:r>
              <a:rPr lang="fa-IR" sz="2800" b="1" i="1" dirty="0" smtClean="0"/>
              <a:t/>
            </a:r>
            <a:br>
              <a:rPr lang="fa-IR" sz="2800" b="1" i="1" dirty="0" smtClean="0"/>
            </a:br>
            <a:r>
              <a:rPr lang="fa-IR" sz="2800" b="1" i="1" dirty="0" smtClean="0"/>
              <a:t/>
            </a:r>
            <a:br>
              <a:rPr lang="fa-IR" sz="2800" b="1" i="1" dirty="0" smtClean="0"/>
            </a:br>
            <a:r>
              <a:rPr lang="fa-IR" sz="4800" b="1" i="1" dirty="0" smtClean="0">
                <a:solidFill>
                  <a:srgbClr val="FF0000"/>
                </a:solidFill>
              </a:rPr>
              <a:t>گزارش ممیزی</a:t>
            </a:r>
            <a:endParaRPr lang="fa-IR" sz="2800" b="1" i="1" dirty="0" smtClean="0">
              <a:solidFill>
                <a:srgbClr val="FF0000"/>
              </a:solidFill>
            </a:endParaRPr>
          </a:p>
          <a:p>
            <a:pPr algn="ctr" rtl="1"/>
            <a:endParaRPr lang="fa-IR" sz="2800" b="1" i="1" dirty="0" smtClean="0"/>
          </a:p>
          <a:p>
            <a:pPr algn="ctr" rtl="1"/>
            <a:r>
              <a:rPr lang="fa-IR" sz="4400" b="1" i="1" dirty="0" smtClean="0"/>
              <a:t>خلاصه ای از نتایج ممیزی و ارزیابی حاصل از ممیزی مستندات و ممیزی در محل ذکر می شود.</a:t>
            </a:r>
            <a:br>
              <a:rPr lang="fa-IR" sz="4400" b="1" i="1" dirty="0" smtClean="0"/>
            </a:br>
            <a:r>
              <a:rPr lang="fa-IR" sz="4400" b="1" i="1" dirty="0" smtClean="0"/>
              <a:t/>
            </a:r>
            <a:br>
              <a:rPr lang="fa-IR" sz="4400" b="1" i="1" dirty="0" smtClean="0"/>
            </a:br>
            <a:endParaRPr lang="en-US" sz="440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a:xfrm>
            <a:off x="457200" y="274638"/>
            <a:ext cx="7427913" cy="6583362"/>
          </a:xfrm>
        </p:spPr>
        <p:txBody>
          <a:bodyPr>
            <a:normAutofit fontScale="90000"/>
          </a:bodyPr>
          <a:lstStyle/>
          <a:p>
            <a:pPr algn="r" eaLnBrk="1" hangingPunct="1"/>
            <a:r>
              <a:rPr lang="fa-IR" sz="3600" b="1" i="1" smtClean="0">
                <a:solidFill>
                  <a:srgbClr val="FF0000"/>
                </a:solidFill>
              </a:rPr>
              <a:t>محتوای گزارش ممیزی:</a:t>
            </a:r>
            <a:r>
              <a:rPr lang="fa-IR" sz="3600" b="1" i="1" smtClean="0"/>
              <a:t/>
            </a:r>
            <a:br>
              <a:rPr lang="fa-IR" sz="3600" b="1" i="1" smtClean="0"/>
            </a:br>
            <a:r>
              <a:rPr lang="fa-IR" sz="3600" b="1" i="1" smtClean="0"/>
              <a:t>دامنه کاربرد</a:t>
            </a:r>
            <a:br>
              <a:rPr lang="fa-IR" sz="3600" b="1" i="1" smtClean="0"/>
            </a:br>
            <a:r>
              <a:rPr lang="fa-IR" sz="3600" b="1" i="1" smtClean="0"/>
              <a:t>شماره نظامنامه</a:t>
            </a:r>
            <a:br>
              <a:rPr lang="fa-IR" sz="3600" b="1" i="1" smtClean="0"/>
            </a:br>
            <a:r>
              <a:rPr lang="fa-IR" sz="3600" b="1" i="1" smtClean="0"/>
              <a:t>نماینده ممیزی شونده</a:t>
            </a:r>
            <a:br>
              <a:rPr lang="fa-IR" sz="3600" b="1" i="1" smtClean="0"/>
            </a:br>
            <a:r>
              <a:rPr lang="fa-IR" sz="3600" b="1" i="1" smtClean="0"/>
              <a:t>نوع ممیزی ، هدف ممیزی</a:t>
            </a:r>
            <a:br>
              <a:rPr lang="fa-IR" sz="3600" b="1" i="1" smtClean="0"/>
            </a:br>
            <a:r>
              <a:rPr lang="fa-IR" sz="3600" b="1" i="1" smtClean="0"/>
              <a:t>استاندارد مورد عمل</a:t>
            </a:r>
            <a:br>
              <a:rPr lang="fa-IR" sz="3600" b="1" i="1" smtClean="0"/>
            </a:br>
            <a:r>
              <a:rPr lang="fa-IR" sz="3600" b="1" i="1" smtClean="0"/>
              <a:t>تاریخ ممیزی</a:t>
            </a:r>
            <a:br>
              <a:rPr lang="fa-IR" sz="3600" b="1" i="1" smtClean="0"/>
            </a:br>
            <a:r>
              <a:rPr lang="fa-IR" sz="3600" b="1" i="1" smtClean="0"/>
              <a:t>اظهار نظر گروه ممیزی</a:t>
            </a:r>
            <a:br>
              <a:rPr lang="fa-IR" sz="3600" b="1" i="1" smtClean="0"/>
            </a:br>
            <a:r>
              <a:rPr lang="fa-IR" sz="3600" b="1" i="1" smtClean="0"/>
              <a:t>نتایج ممیزی</a:t>
            </a:r>
            <a:br>
              <a:rPr lang="fa-IR" sz="3600" b="1" i="1" smtClean="0"/>
            </a:br>
            <a:r>
              <a:rPr lang="fa-IR" sz="3600" b="1" i="1" smtClean="0"/>
              <a:t>اقدامات اصلاحی </a:t>
            </a:r>
            <a:br>
              <a:rPr lang="fa-IR" sz="3600" b="1" i="1" smtClean="0"/>
            </a:br>
            <a:r>
              <a:rPr lang="fa-IR" sz="3600" b="1" i="1" smtClean="0"/>
              <a:t>زمان اجرای اقدامات اصلاحی </a:t>
            </a:r>
            <a:br>
              <a:rPr lang="fa-IR" sz="3600" b="1" i="1" smtClean="0"/>
            </a:br>
            <a:r>
              <a:rPr lang="fa-IR" sz="3600" b="1" i="1" smtClean="0"/>
              <a:t>محل امضاء ممیزی یا سرممیز</a:t>
            </a:r>
            <a:endParaRPr lang="en-US" sz="3600" b="1" i="1" smtClean="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049962"/>
          </a:xfrm>
        </p:spPr>
        <p:txBody>
          <a:bodyPr/>
          <a:lstStyle/>
          <a:p>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xmlns="" val="2880857947"/>
              </p:ext>
            </p:extLst>
          </p:nvPr>
        </p:nvGraphicFramePr>
        <p:xfrm>
          <a:off x="609600" y="457196"/>
          <a:ext cx="7924800" cy="5389884"/>
        </p:xfrm>
        <a:graphic>
          <a:graphicData uri="http://schemas.openxmlformats.org/drawingml/2006/table">
            <a:tbl>
              <a:tblPr firstRow="1" bandRow="1">
                <a:tableStyleId>{5C22544A-7EE6-4342-B048-85BDC9FD1C3A}</a:tableStyleId>
              </a:tblPr>
              <a:tblGrid>
                <a:gridCol w="1981200"/>
                <a:gridCol w="3733800"/>
                <a:gridCol w="1143000"/>
                <a:gridCol w="1066800"/>
              </a:tblGrid>
              <a:tr h="449157">
                <a:tc gridSpan="4">
                  <a:txBody>
                    <a:bodyPr/>
                    <a:lstStyle/>
                    <a:p>
                      <a:pPr marL="0" marR="0" algn="ctr" rtl="1">
                        <a:spcBef>
                          <a:spcPts val="0"/>
                        </a:spcBef>
                        <a:spcAft>
                          <a:spcPts val="0"/>
                        </a:spcAft>
                      </a:pPr>
                      <a:r>
                        <a:rPr lang="fa-IR" sz="2800" b="1" dirty="0" smtClean="0">
                          <a:latin typeface="Times New Roman"/>
                          <a:ea typeface="SimSun"/>
                          <a:cs typeface="Arial"/>
                        </a:rPr>
                        <a:t>20 اردیبهشت 1394</a:t>
                      </a:r>
                      <a:endParaRPr lang="en-US" sz="2400" dirty="0">
                        <a:latin typeface="Times New Roman"/>
                        <a:ea typeface="SimSun"/>
                        <a:cs typeface="Arial"/>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r>
              <a:tr h="449157">
                <a:tc>
                  <a:txBody>
                    <a:bodyPr/>
                    <a:lstStyle/>
                    <a:p>
                      <a:pPr marL="0" marR="0" algn="ctr" rtl="1">
                        <a:spcBef>
                          <a:spcPts val="0"/>
                        </a:spcBef>
                        <a:spcAft>
                          <a:spcPts val="0"/>
                        </a:spcAft>
                      </a:pPr>
                      <a:r>
                        <a:rPr lang="en-US" sz="1300" b="1" dirty="0">
                          <a:latin typeface="Arial"/>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افتتاحیه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en-US" sz="1200" b="1" dirty="0" smtClean="0">
                          <a:latin typeface="Arial"/>
                          <a:ea typeface="SimSun"/>
                          <a:cs typeface="Arial"/>
                        </a:rPr>
                        <a:t>8:40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u="sng">
                          <a:latin typeface="Times New Roman"/>
                          <a:ea typeface="SimSun"/>
                          <a:cs typeface="Arial"/>
                        </a:rPr>
                        <a:t> دکتر شیرین</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u="sng">
                          <a:latin typeface="Times New Roman"/>
                          <a:ea typeface="SimSun"/>
                          <a:cs typeface="Arial"/>
                        </a:rPr>
                        <a:t>مفاهیم ممیزی – مبانی ممیزی</a:t>
                      </a:r>
                      <a:endParaRPr lang="en-US" sz="1200" u="sng">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u="sng" dirty="0" smtClean="0">
                          <a:latin typeface="Times New Roman"/>
                          <a:ea typeface="SimSun"/>
                          <a:cs typeface="Arial"/>
                        </a:rPr>
                        <a:t>9:15</a:t>
                      </a:r>
                      <a:endParaRPr lang="en-US" sz="1200" u="sng" dirty="0">
                        <a:latin typeface="Times New Roman"/>
                        <a:ea typeface="SimSun"/>
                        <a:cs typeface="Arial"/>
                      </a:endParaRPr>
                    </a:p>
                  </a:txBody>
                  <a:tcPr marL="68580" marR="68580" marT="0" marB="0" anchor="ctr"/>
                </a:tc>
                <a:tc>
                  <a:txBody>
                    <a:bodyPr/>
                    <a:lstStyle/>
                    <a:p>
                      <a:pPr marL="0" marR="0" algn="ctr" defTabSz="914400" rtl="1" eaLnBrk="1" latinLnBrk="0" hangingPunct="1">
                        <a:spcBef>
                          <a:spcPts val="0"/>
                        </a:spcBef>
                        <a:spcAft>
                          <a:spcPts val="0"/>
                        </a:spcAft>
                      </a:pPr>
                      <a:r>
                        <a:rPr lang="en-US" sz="1200" b="1" u="sng" kern="1200" dirty="0" smtClean="0">
                          <a:solidFill>
                            <a:schemeClr val="dk1"/>
                          </a:solidFill>
                          <a:latin typeface="Times New Roman"/>
                          <a:ea typeface="SimSun"/>
                          <a:cs typeface="Arial"/>
                        </a:rPr>
                        <a:t>8:45</a:t>
                      </a:r>
                      <a:endParaRPr lang="en-US" sz="1200" b="1" u="sng" kern="1200" dirty="0">
                        <a:solidFill>
                          <a:schemeClr val="dk1"/>
                        </a:solidFill>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a:latin typeface="Times New Roman"/>
                          <a:ea typeface="SimSun"/>
                          <a:cs typeface="Arial"/>
                        </a:rPr>
                        <a:t> دکتر شیرین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برنامه ریزی و آماده سازی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9:15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3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تحقق ممیزی</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10:45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9:45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latin typeface="Times New Roman"/>
                          <a:ea typeface="SimSun"/>
                          <a:cs typeface="Arial"/>
                        </a:rPr>
                        <a:t>---</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استراحت و پذیرایی</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11:00</a:t>
                      </a:r>
                      <a:endParaRPr lang="en-US" sz="1200" dirty="0">
                        <a:latin typeface="Times New Roman"/>
                        <a:ea typeface="SimSun"/>
                        <a:cs typeface="Arial"/>
                      </a:endParaRPr>
                    </a:p>
                  </a:txBody>
                  <a:tcPr marL="68580" marR="68580" marT="0" marB="0" anchor="ctr"/>
                </a:tc>
                <a:tc>
                  <a:txBody>
                    <a:bodyPr/>
                    <a:lstStyle/>
                    <a:p>
                      <a:pPr marL="0" marR="0" algn="ctr" rtl="0">
                        <a:spcBef>
                          <a:spcPts val="0"/>
                        </a:spcBef>
                        <a:spcAft>
                          <a:spcPts val="0"/>
                        </a:spcAft>
                      </a:pPr>
                      <a:r>
                        <a:rPr lang="en-US" sz="1200" b="1" dirty="0" smtClean="0">
                          <a:latin typeface="Arial"/>
                          <a:ea typeface="SimSun"/>
                          <a:cs typeface="Arial"/>
                        </a:rPr>
                        <a:t>10:45</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solidFill>
                            <a:srgbClr val="FF0000"/>
                          </a:solidFill>
                          <a:latin typeface="Times New Roman"/>
                          <a:ea typeface="SimSun"/>
                          <a:cs typeface="Arial"/>
                        </a:rPr>
                        <a:t>کارگاه شماره </a:t>
                      </a:r>
                      <a:r>
                        <a:rPr lang="fa-IR" sz="1500" b="1" dirty="0" smtClean="0">
                          <a:solidFill>
                            <a:srgbClr val="FF0000"/>
                          </a:solidFill>
                          <a:latin typeface="Times New Roman"/>
                          <a:ea typeface="SimSun"/>
                          <a:cs typeface="Arial"/>
                        </a:rPr>
                        <a:t>1</a:t>
                      </a:r>
                      <a:r>
                        <a:rPr lang="en-US" sz="1500" b="1" dirty="0" smtClean="0">
                          <a:solidFill>
                            <a:srgbClr val="FF0000"/>
                          </a:solidFill>
                          <a:latin typeface="Arial"/>
                          <a:ea typeface="SimSun"/>
                          <a:cs typeface="Arial"/>
                        </a:rPr>
                        <a:t>: </a:t>
                      </a:r>
                      <a:r>
                        <a:rPr lang="fa-IR" sz="1500" b="1" dirty="0" smtClean="0">
                          <a:solidFill>
                            <a:srgbClr val="FF0000"/>
                          </a:solidFill>
                          <a:latin typeface="Times New Roman"/>
                          <a:ea typeface="SimSun"/>
                          <a:cs typeface="Arial"/>
                        </a:rPr>
                        <a:t> </a:t>
                      </a:r>
                      <a:r>
                        <a:rPr lang="fa-IR" sz="1500" b="1" dirty="0">
                          <a:solidFill>
                            <a:srgbClr val="FF0000"/>
                          </a:solidFill>
                          <a:latin typeface="Times New Roman"/>
                          <a:ea typeface="SimSun"/>
                          <a:cs typeface="Arial"/>
                        </a:rPr>
                        <a:t>تهیه چک لیست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a:solidFill>
                            <a:srgbClr val="FF0000"/>
                          </a:solidFill>
                          <a:latin typeface="Times New Roman"/>
                          <a:ea typeface="SimSun"/>
                          <a:cs typeface="Arial"/>
                        </a:rPr>
                        <a:t>12:00</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11:00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a:latin typeface="Times New Roman"/>
                          <a:ea typeface="SimSun"/>
                          <a:cs typeface="Arial"/>
                        </a:rPr>
                        <a:t>فرآیند ممیزی – گزارش عدم انطباق</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12:00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solidFill>
                            <a:srgbClr val="FF0000"/>
                          </a:solidFill>
                          <a:latin typeface="Times New Roman"/>
                          <a:ea typeface="SimSun"/>
                          <a:cs typeface="Arial"/>
                        </a:rPr>
                        <a:t>تیم مدرسین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a:solidFill>
                            <a:srgbClr val="FF0000"/>
                          </a:solidFill>
                          <a:latin typeface="Times New Roman"/>
                          <a:ea typeface="SimSun"/>
                          <a:cs typeface="Arial"/>
                        </a:rPr>
                        <a:t>کارگاه شماره </a:t>
                      </a:r>
                      <a:r>
                        <a:rPr lang="fa-IR" sz="1200" b="1" dirty="0" smtClean="0">
                          <a:solidFill>
                            <a:srgbClr val="FF0000"/>
                          </a:solidFill>
                          <a:latin typeface="Times New Roman"/>
                          <a:ea typeface="SimSun"/>
                          <a:cs typeface="Arial"/>
                        </a:rPr>
                        <a:t>2:</a:t>
                      </a:r>
                      <a:endParaRPr lang="en-US" sz="1200" dirty="0">
                        <a:latin typeface="Times New Roman"/>
                        <a:ea typeface="SimSun"/>
                        <a:cs typeface="Arial"/>
                      </a:endParaRPr>
                    </a:p>
                    <a:p>
                      <a:pPr marL="0" marR="0" algn="ctr" rtl="1">
                        <a:spcBef>
                          <a:spcPts val="0"/>
                        </a:spcBef>
                        <a:spcAft>
                          <a:spcPts val="0"/>
                        </a:spcAft>
                      </a:pPr>
                      <a:r>
                        <a:rPr lang="fa-IR" sz="1200" b="1" dirty="0">
                          <a:solidFill>
                            <a:srgbClr val="FF0000"/>
                          </a:solidFill>
                          <a:latin typeface="Times New Roman"/>
                          <a:ea typeface="SimSun"/>
                          <a:cs typeface="Arial"/>
                        </a:rPr>
                        <a:t>شناسایی عدم انطباق / گزارش عدم انطباق</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12:30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دکتر شیرین</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فرآیند ممیزی – گزارش ممیزی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13:30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13:00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a:solidFill>
                            <a:srgbClr val="FF0000"/>
                          </a:solidFill>
                          <a:latin typeface="Times New Roman"/>
                          <a:ea typeface="SimSun"/>
                          <a:cs typeface="Arial"/>
                        </a:rPr>
                        <a:t>تیم مدرسین</a:t>
                      </a:r>
                      <a:endParaRPr lang="en-US" sz="120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300" b="1" dirty="0">
                          <a:solidFill>
                            <a:srgbClr val="FF0000"/>
                          </a:solidFill>
                          <a:latin typeface="Times New Roman"/>
                          <a:ea typeface="SimSun"/>
                          <a:cs typeface="Arial"/>
                        </a:rPr>
                        <a:t>کارگاه شماره </a:t>
                      </a:r>
                      <a:r>
                        <a:rPr lang="fa-IR" sz="1300" b="1" dirty="0" smtClean="0">
                          <a:solidFill>
                            <a:srgbClr val="FF0000"/>
                          </a:solidFill>
                          <a:latin typeface="Times New Roman"/>
                          <a:ea typeface="SimSun"/>
                          <a:cs typeface="Arial"/>
                        </a:rPr>
                        <a:t>3: </a:t>
                      </a:r>
                      <a:endParaRPr lang="en-US" sz="1200" dirty="0">
                        <a:latin typeface="Times New Roman"/>
                        <a:ea typeface="SimSun"/>
                        <a:cs typeface="Arial"/>
                      </a:endParaRPr>
                    </a:p>
                    <a:p>
                      <a:pPr marL="0" marR="0" algn="ctr" rtl="1">
                        <a:spcBef>
                          <a:spcPts val="0"/>
                        </a:spcBef>
                        <a:spcAft>
                          <a:spcPts val="0"/>
                        </a:spcAft>
                      </a:pPr>
                      <a:r>
                        <a:rPr lang="fa-IR" sz="1300" b="1" dirty="0">
                          <a:solidFill>
                            <a:srgbClr val="FF0000"/>
                          </a:solidFill>
                          <a:latin typeface="Times New Roman"/>
                          <a:ea typeface="SimSun"/>
                          <a:cs typeface="Arial"/>
                        </a:rPr>
                        <a:t>گزارش ممیزی –  اقدام اصلاحی</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14:00</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solidFill>
                            <a:srgbClr val="FF0000"/>
                          </a:solidFill>
                          <a:latin typeface="Times New Roman"/>
                          <a:ea typeface="SimSun"/>
                          <a:cs typeface="Arial"/>
                        </a:rPr>
                        <a:t>13:30</a:t>
                      </a:r>
                      <a:endParaRPr lang="en-US" sz="1200" dirty="0">
                        <a:latin typeface="Times New Roman"/>
                        <a:ea typeface="SimSun"/>
                        <a:cs typeface="Arial"/>
                      </a:endParaRPr>
                    </a:p>
                  </a:txBody>
                  <a:tcPr marL="68580" marR="68580" marT="0" marB="0" anchor="ctr"/>
                </a:tc>
              </a:tr>
              <a:tr h="449157">
                <a:tc>
                  <a:txBody>
                    <a:bodyPr/>
                    <a:lstStyle/>
                    <a:p>
                      <a:pPr marL="0" marR="0" algn="ctr" rtl="1">
                        <a:spcBef>
                          <a:spcPts val="0"/>
                        </a:spcBef>
                        <a:spcAft>
                          <a:spcPts val="0"/>
                        </a:spcAft>
                      </a:pPr>
                      <a:r>
                        <a:rPr lang="fa-IR" sz="1500" b="1" dirty="0">
                          <a:latin typeface="Times New Roman"/>
                          <a:ea typeface="SimSun"/>
                          <a:cs typeface="Arial"/>
                        </a:rPr>
                        <a:t>---</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500" b="1" dirty="0">
                          <a:latin typeface="Times New Roman"/>
                          <a:ea typeface="SimSun"/>
                          <a:cs typeface="Arial"/>
                        </a:rPr>
                        <a:t>آزمون کتبی پایان دوره</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14:15</a:t>
                      </a:r>
                      <a:endParaRPr lang="en-US" sz="1200" dirty="0">
                        <a:latin typeface="Times New Roman"/>
                        <a:ea typeface="SimSun"/>
                        <a:cs typeface="Arial"/>
                      </a:endParaRPr>
                    </a:p>
                  </a:txBody>
                  <a:tcPr marL="68580" marR="68580" marT="0" marB="0" anchor="ctr"/>
                </a:tc>
                <a:tc>
                  <a:txBody>
                    <a:bodyPr/>
                    <a:lstStyle/>
                    <a:p>
                      <a:pPr marL="0" marR="0" algn="ctr" rtl="1">
                        <a:spcBef>
                          <a:spcPts val="0"/>
                        </a:spcBef>
                        <a:spcAft>
                          <a:spcPts val="0"/>
                        </a:spcAft>
                      </a:pPr>
                      <a:r>
                        <a:rPr lang="fa-IR" sz="1200" b="1" dirty="0" smtClean="0">
                          <a:latin typeface="Times New Roman"/>
                          <a:ea typeface="SimSun"/>
                          <a:cs typeface="Arial"/>
                        </a:rPr>
                        <a:t>14:00</a:t>
                      </a:r>
                      <a:endParaRPr lang="en-US" sz="1200" dirty="0">
                        <a:latin typeface="Times New Roman"/>
                        <a:ea typeface="SimSun"/>
                        <a:cs typeface="Arial"/>
                      </a:endParaRPr>
                    </a:p>
                  </a:txBody>
                  <a:tcPr marL="68580" marR="68580" marT="0" marB="0" anchor="ct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457200" y="274638"/>
            <a:ext cx="7859713" cy="6323012"/>
          </a:xfrm>
        </p:spPr>
        <p:txBody>
          <a:bodyPr>
            <a:normAutofit/>
          </a:bodyPr>
          <a:lstStyle/>
          <a:p>
            <a:pPr rtl="1"/>
            <a:r>
              <a:rPr lang="fa-IR" sz="8800" b="1" i="1" dirty="0" smtClean="0">
                <a:solidFill>
                  <a:srgbClr val="FF0000"/>
                </a:solidFill>
              </a:rPr>
              <a:t>فرآیند </a:t>
            </a:r>
            <a:r>
              <a:rPr lang="en-US" sz="8800" b="1" i="1" dirty="0" smtClean="0">
                <a:solidFill>
                  <a:srgbClr val="FF0000"/>
                </a:solidFill>
              </a:rPr>
              <a:t>Process</a:t>
            </a:r>
            <a:r>
              <a:rPr lang="fa-IR" sz="8800" dirty="0" smtClean="0"/>
              <a:t> </a:t>
            </a:r>
            <a:r>
              <a:rPr lang="en-US" dirty="0" smtClean="0"/>
              <a:t/>
            </a:r>
            <a:br>
              <a:rPr lang="en-US" dirty="0" smtClean="0"/>
            </a:br>
            <a:r>
              <a:rPr lang="fa-IR" sz="4800" b="1" dirty="0" smtClean="0">
                <a:solidFill>
                  <a:schemeClr val="accent2"/>
                </a:solidFill>
              </a:rPr>
              <a:t>مجموعه ای از فعالیت های مرتبط و تاثیر گذار که ورودی ها را به خروجی ها تبدیل می کند</a:t>
            </a:r>
            <a:r>
              <a:rPr lang="fa-IR" sz="3200" b="1" dirty="0" smtClean="0">
                <a:solidFill>
                  <a:schemeClr val="accent2"/>
                </a:solidFill>
              </a:rPr>
              <a:t/>
            </a:r>
            <a:br>
              <a:rPr lang="fa-IR" sz="3200" b="1" dirty="0" smtClean="0">
                <a:solidFill>
                  <a:schemeClr val="accent2"/>
                </a:solidFill>
              </a:rPr>
            </a:br>
            <a:endParaRPr lang="en-US" sz="3200" b="1" i="1" dirty="0" smtClean="0">
              <a:solidFill>
                <a:schemeClr val="accent2"/>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219200"/>
            <a:ext cx="8382000" cy="4924425"/>
          </a:xfrm>
          <a:prstGeom prst="rect">
            <a:avLst/>
          </a:prstGeom>
        </p:spPr>
        <p:txBody>
          <a:bodyPr wrap="square">
            <a:spAutoFit/>
          </a:bodyPr>
          <a:lstStyle/>
          <a:p>
            <a:pPr marL="0" marR="0" algn="ctr" rtl="1">
              <a:spcBef>
                <a:spcPts val="0"/>
              </a:spcBef>
              <a:spcAft>
                <a:spcPts val="0"/>
              </a:spcAft>
            </a:pPr>
            <a:r>
              <a:rPr lang="fa-IR" sz="6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Times New Roman"/>
                <a:ea typeface="SimSun"/>
                <a:cs typeface="B Yagut"/>
              </a:rPr>
              <a:t>کارگاه شماره 3: </a:t>
            </a:r>
          </a:p>
          <a:p>
            <a:pPr marL="0" marR="0" algn="ctr" rtl="1">
              <a:spcBef>
                <a:spcPts val="0"/>
              </a:spcBef>
              <a:spcAft>
                <a:spcPts val="0"/>
              </a:spcAft>
            </a:pPr>
            <a:endParaRPr lang="fa-IR" sz="6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Times New Roman"/>
              <a:ea typeface="SimSun"/>
              <a:cs typeface="B Yagut"/>
            </a:endParaRPr>
          </a:p>
          <a:p>
            <a:pPr marL="0" marR="0" algn="ctr" rtl="1">
              <a:spcBef>
                <a:spcPts val="0"/>
              </a:spcBef>
              <a:spcAft>
                <a:spcPts val="0"/>
              </a:spcAft>
            </a:pPr>
            <a:r>
              <a:rPr lang="fa-IR" sz="8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اقدام اصلاحی</a:t>
            </a:r>
          </a:p>
          <a:p>
            <a:pPr marL="0" marR="0" algn="ctr" rtl="1">
              <a:spcBef>
                <a:spcPts val="0"/>
              </a:spcBef>
              <a:spcAft>
                <a:spcPts val="0"/>
              </a:spcAft>
            </a:pPr>
            <a:endParaRPr lang="fa-I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endParaRPr>
          </a:p>
          <a:p>
            <a:pPr marL="0" marR="0" algn="ctr" rtl="1">
              <a:spcBef>
                <a:spcPts val="0"/>
              </a:spcBef>
              <a:spcAft>
                <a:spcPts val="0"/>
              </a:spcAft>
            </a:pPr>
            <a:r>
              <a:rPr lang="fa-IR" sz="4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a:ea typeface="SimSun"/>
                <a:cs typeface="B Yagut"/>
              </a:rPr>
              <a:t>30   دقیقه</a:t>
            </a:r>
          </a:p>
          <a:p>
            <a:pPr marL="0" marR="0" algn="ctr" rtl="1">
              <a:spcBef>
                <a:spcPts val="0"/>
              </a:spcBef>
              <a:spcAft>
                <a:spcPts val="0"/>
              </a:spcAft>
            </a:pPr>
            <a:endParaRPr lang="en-US" dirty="0">
              <a:latin typeface="Times New Roman"/>
              <a:ea typeface="SimSun"/>
              <a:cs typeface="Aria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6"/>
          <p:cNvSpPr>
            <a:spLocks noChangeArrowheads="1"/>
          </p:cNvSpPr>
          <p:nvPr/>
        </p:nvSpPr>
        <p:spPr bwMode="auto">
          <a:xfrm>
            <a:off x="838200" y="762000"/>
            <a:ext cx="7620000" cy="4648200"/>
          </a:xfrm>
          <a:prstGeom prst="ellipse">
            <a:avLst/>
          </a:prstGeom>
          <a:solidFill>
            <a:schemeClr val="accent1"/>
          </a:solidFill>
          <a:ln w="9525">
            <a:solidFill>
              <a:schemeClr val="tx1"/>
            </a:solidFill>
            <a:round/>
            <a:headEnd/>
            <a:tailEnd/>
          </a:ln>
        </p:spPr>
        <p:txBody>
          <a:bodyPr wrap="none" anchor="ctr"/>
          <a:lstStyle/>
          <a:p>
            <a:pPr algn="ctr"/>
            <a:r>
              <a:rPr lang="fa-IR" sz="4000" b="1" dirty="0" smtClean="0"/>
              <a:t>روش کاربردی (تجربی) </a:t>
            </a:r>
            <a:endParaRPr lang="en-US" sz="4000" b="1" dirty="0" smtClean="0"/>
          </a:p>
          <a:p>
            <a:pPr algn="ctr"/>
            <a:r>
              <a:rPr lang="fa-IR" sz="8000" b="1" dirty="0" smtClean="0">
                <a:solidFill>
                  <a:srgbClr val="FF0000"/>
                </a:solidFill>
              </a:rPr>
              <a:t>ممیزی در آزمایشگاه</a:t>
            </a:r>
            <a:endParaRPr lang="en-US" sz="8000" b="1" dirty="0">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
          <p:cNvSpPr>
            <a:spLocks noChangeArrowheads="1"/>
          </p:cNvSpPr>
          <p:nvPr/>
        </p:nvSpPr>
        <p:spPr bwMode="auto">
          <a:xfrm>
            <a:off x="152400" y="0"/>
            <a:ext cx="3886200" cy="1219200"/>
          </a:xfrm>
          <a:prstGeom prst="ellipse">
            <a:avLst/>
          </a:prstGeom>
          <a:solidFill>
            <a:schemeClr val="accent1"/>
          </a:solidFill>
          <a:ln w="9525">
            <a:solidFill>
              <a:schemeClr val="tx1"/>
            </a:solidFill>
            <a:round/>
            <a:headEnd/>
            <a:tailEnd/>
          </a:ln>
        </p:spPr>
        <p:txBody>
          <a:bodyPr wrap="none" anchor="ctr"/>
          <a:lstStyle/>
          <a:p>
            <a:pPr algn="ctr"/>
            <a:r>
              <a:rPr lang="fa-IR" sz="3200" b="1" dirty="0" smtClean="0"/>
              <a:t>روش عملی ممیزی:</a:t>
            </a:r>
            <a:endParaRPr lang="en-US" sz="3200" b="1" dirty="0"/>
          </a:p>
        </p:txBody>
      </p:sp>
      <p:sp>
        <p:nvSpPr>
          <p:cNvPr id="4" name="Rectangle 3"/>
          <p:cNvSpPr/>
          <p:nvPr/>
        </p:nvSpPr>
        <p:spPr>
          <a:xfrm>
            <a:off x="381000" y="533400"/>
            <a:ext cx="8382000" cy="6801862"/>
          </a:xfrm>
          <a:prstGeom prst="rect">
            <a:avLst/>
          </a:prstGeom>
        </p:spPr>
        <p:txBody>
          <a:bodyPr wrap="square">
            <a:spAutoFit/>
          </a:bodyPr>
          <a:lstStyle/>
          <a:p>
            <a:pPr algn="ctr" rtl="1"/>
            <a:r>
              <a:rPr lang="fa-IR" sz="2800" b="1" i="1" dirty="0" smtClean="0"/>
              <a:t/>
            </a:r>
            <a:br>
              <a:rPr lang="fa-IR" sz="2800" b="1" i="1" dirty="0" smtClean="0"/>
            </a:br>
            <a:r>
              <a:rPr lang="fa-IR" sz="2800" b="1" i="1" dirty="0" smtClean="0"/>
              <a:t/>
            </a:r>
            <a:br>
              <a:rPr lang="fa-IR" sz="2800" b="1" i="1" dirty="0" smtClean="0"/>
            </a:br>
            <a:r>
              <a:rPr lang="fa-IR" sz="3600" b="1" i="1" dirty="0" smtClean="0">
                <a:solidFill>
                  <a:srgbClr val="FF0000"/>
                </a:solidFill>
              </a:rPr>
              <a:t>روش عملی برای ممیزی در محل </a:t>
            </a:r>
          </a:p>
          <a:p>
            <a:pPr algn="ctr" rtl="1"/>
            <a:r>
              <a:rPr lang="fa-IR" sz="3600" b="1" i="1" dirty="0" smtClean="0">
                <a:solidFill>
                  <a:schemeClr val="tx1">
                    <a:lumMod val="95000"/>
                    <a:lumOff val="5000"/>
                  </a:schemeClr>
                </a:solidFill>
              </a:rPr>
              <a:t>(یک نمونه را بردارید و موارد ذکر شده در زیر را ارزیابی کنید)</a:t>
            </a:r>
          </a:p>
          <a:p>
            <a:pPr algn="ctr" rtl="1"/>
            <a:endParaRPr lang="fa-IR" sz="4800" b="1" i="1" dirty="0" smtClean="0">
              <a:solidFill>
                <a:schemeClr val="tx1">
                  <a:lumMod val="95000"/>
                  <a:lumOff val="5000"/>
                </a:schemeClr>
              </a:solidFill>
            </a:endParaRPr>
          </a:p>
          <a:p>
            <a:pPr algn="r" rtl="1"/>
            <a:r>
              <a:rPr lang="fa-IR" sz="3600" b="1" i="1" dirty="0" smtClean="0">
                <a:solidFill>
                  <a:schemeClr val="tx1">
                    <a:lumMod val="95000"/>
                    <a:lumOff val="5000"/>
                  </a:schemeClr>
                </a:solidFill>
              </a:rPr>
              <a:t>1- مستندات (</a:t>
            </a:r>
            <a:r>
              <a:rPr lang="en-US" sz="3600" b="1" i="1" dirty="0" smtClean="0">
                <a:solidFill>
                  <a:schemeClr val="tx1">
                    <a:lumMod val="95000"/>
                    <a:lumOff val="5000"/>
                  </a:schemeClr>
                </a:solidFill>
              </a:rPr>
              <a:t>Documentation</a:t>
            </a:r>
            <a:r>
              <a:rPr lang="fa-IR" sz="3600" b="1" i="1" dirty="0" smtClean="0">
                <a:solidFill>
                  <a:schemeClr val="tx1">
                    <a:lumMod val="95000"/>
                    <a:lumOff val="5000"/>
                  </a:schemeClr>
                </a:solidFill>
              </a:rPr>
              <a:t>): </a:t>
            </a:r>
          </a:p>
          <a:p>
            <a:pPr algn="r" rtl="1"/>
            <a:r>
              <a:rPr lang="fa-IR" sz="3600" b="1" i="1" dirty="0" smtClean="0">
                <a:solidFill>
                  <a:schemeClr val="tx1">
                    <a:lumMod val="95000"/>
                    <a:lumOff val="5000"/>
                  </a:schemeClr>
                </a:solidFill>
              </a:rPr>
              <a:t>الف) کفایت مستندات: برای انجام این آزمایش چه مستندات نیاز است  و </a:t>
            </a:r>
          </a:p>
          <a:p>
            <a:pPr algn="r" rtl="1"/>
            <a:r>
              <a:rPr lang="fa-IR" sz="3600" b="1" i="1" dirty="0" smtClean="0">
                <a:solidFill>
                  <a:schemeClr val="tx1">
                    <a:lumMod val="95000"/>
                    <a:lumOff val="5000"/>
                  </a:schemeClr>
                </a:solidFill>
              </a:rPr>
              <a:t>2- صحت: مستندات موجود صحیح می باشند.</a:t>
            </a:r>
          </a:p>
          <a:p>
            <a:pPr algn="r" rtl="1"/>
            <a:endParaRPr lang="fa-IR" sz="3600" b="1" i="1" dirty="0" smtClean="0">
              <a:solidFill>
                <a:schemeClr val="tx1">
                  <a:lumMod val="95000"/>
                  <a:lumOff val="5000"/>
                </a:schemeClr>
              </a:solidFill>
            </a:endParaRPr>
          </a:p>
          <a:p>
            <a:pPr algn="r" rtl="1"/>
            <a:endParaRPr lang="en-US" sz="4400"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
          <p:cNvSpPr>
            <a:spLocks noChangeArrowheads="1"/>
          </p:cNvSpPr>
          <p:nvPr/>
        </p:nvSpPr>
        <p:spPr bwMode="auto">
          <a:xfrm>
            <a:off x="152400" y="0"/>
            <a:ext cx="3886200" cy="1219200"/>
          </a:xfrm>
          <a:prstGeom prst="ellipse">
            <a:avLst/>
          </a:prstGeom>
          <a:solidFill>
            <a:schemeClr val="accent1"/>
          </a:solidFill>
          <a:ln w="9525">
            <a:solidFill>
              <a:schemeClr val="tx1"/>
            </a:solidFill>
            <a:round/>
            <a:headEnd/>
            <a:tailEnd/>
          </a:ln>
        </p:spPr>
        <p:txBody>
          <a:bodyPr wrap="none" anchor="ctr"/>
          <a:lstStyle/>
          <a:p>
            <a:pPr algn="ctr"/>
            <a:r>
              <a:rPr lang="fa-IR" sz="3200" b="1" dirty="0" smtClean="0"/>
              <a:t>روش عملی ممیزی:</a:t>
            </a:r>
            <a:endParaRPr lang="en-US" sz="3200" b="1" dirty="0"/>
          </a:p>
        </p:txBody>
      </p:sp>
      <p:sp>
        <p:nvSpPr>
          <p:cNvPr id="4" name="Rectangle 3"/>
          <p:cNvSpPr/>
          <p:nvPr/>
        </p:nvSpPr>
        <p:spPr>
          <a:xfrm>
            <a:off x="381000" y="533400"/>
            <a:ext cx="8382000" cy="6247864"/>
          </a:xfrm>
          <a:prstGeom prst="rect">
            <a:avLst/>
          </a:prstGeom>
        </p:spPr>
        <p:txBody>
          <a:bodyPr wrap="square">
            <a:spAutoFit/>
          </a:bodyPr>
          <a:lstStyle/>
          <a:p>
            <a:pPr algn="ctr" rtl="1"/>
            <a:r>
              <a:rPr lang="fa-IR" sz="2800" b="1" i="1" dirty="0" smtClean="0"/>
              <a:t/>
            </a:r>
            <a:br>
              <a:rPr lang="fa-IR" sz="2800" b="1" i="1" dirty="0" smtClean="0"/>
            </a:br>
            <a:r>
              <a:rPr lang="fa-IR" sz="2800" b="1" i="1" dirty="0" smtClean="0"/>
              <a:t/>
            </a:r>
            <a:br>
              <a:rPr lang="fa-IR" sz="2800" b="1" i="1" dirty="0" smtClean="0"/>
            </a:br>
            <a:r>
              <a:rPr lang="fa-IR" sz="3600" b="1" i="1" dirty="0" smtClean="0">
                <a:solidFill>
                  <a:srgbClr val="FF0000"/>
                </a:solidFill>
              </a:rPr>
              <a:t>روش عملی برای ممیزی در محل </a:t>
            </a:r>
          </a:p>
          <a:p>
            <a:pPr algn="ctr" rtl="1"/>
            <a:r>
              <a:rPr lang="fa-IR" sz="3600" b="1" i="1" dirty="0" smtClean="0">
                <a:solidFill>
                  <a:schemeClr val="tx1">
                    <a:lumMod val="95000"/>
                    <a:lumOff val="5000"/>
                  </a:schemeClr>
                </a:solidFill>
              </a:rPr>
              <a:t>(یک نمونه را بردارید و موارد ذکر شده در زیر را ارزیابی کنید)</a:t>
            </a:r>
          </a:p>
          <a:p>
            <a:pPr algn="r" rtl="1"/>
            <a:r>
              <a:rPr lang="fa-IR" sz="3600" b="1" i="1" dirty="0" smtClean="0">
                <a:solidFill>
                  <a:schemeClr val="tx1">
                    <a:lumMod val="95000"/>
                    <a:lumOff val="5000"/>
                  </a:schemeClr>
                </a:solidFill>
              </a:rPr>
              <a:t>2-</a:t>
            </a:r>
            <a:r>
              <a:rPr lang="fa-IR" sz="2400" b="1" i="1" dirty="0" smtClean="0">
                <a:solidFill>
                  <a:schemeClr val="tx1">
                    <a:lumMod val="95000"/>
                    <a:lumOff val="5000"/>
                  </a:schemeClr>
                </a:solidFill>
              </a:rPr>
              <a:t> </a:t>
            </a:r>
            <a:r>
              <a:rPr lang="fa-IR" sz="3600" b="1" i="1" dirty="0" smtClean="0">
                <a:solidFill>
                  <a:schemeClr val="tx1">
                    <a:lumMod val="95000"/>
                    <a:lumOff val="5000"/>
                  </a:schemeClr>
                </a:solidFill>
              </a:rPr>
              <a:t>تجهیزات (ابزار - </a:t>
            </a:r>
            <a:r>
              <a:rPr lang="en-US" sz="3600" b="1" i="1" dirty="0" smtClean="0">
                <a:solidFill>
                  <a:schemeClr val="tx1">
                    <a:lumMod val="95000"/>
                    <a:lumOff val="5000"/>
                  </a:schemeClr>
                </a:solidFill>
              </a:rPr>
              <a:t>Tools</a:t>
            </a:r>
            <a:r>
              <a:rPr lang="fa-IR" sz="3600" b="1" i="1" dirty="0" smtClean="0">
                <a:solidFill>
                  <a:schemeClr val="tx1">
                    <a:lumMod val="95000"/>
                    <a:lumOff val="5000"/>
                  </a:schemeClr>
                </a:solidFill>
              </a:rPr>
              <a:t>): </a:t>
            </a:r>
            <a:endParaRPr lang="fa-IR" sz="2400" b="1" i="1" dirty="0" smtClean="0">
              <a:solidFill>
                <a:schemeClr val="tx1">
                  <a:lumMod val="95000"/>
                  <a:lumOff val="5000"/>
                </a:schemeClr>
              </a:solidFill>
            </a:endParaRPr>
          </a:p>
          <a:p>
            <a:pPr algn="r" rtl="1"/>
            <a:r>
              <a:rPr lang="fa-IR" sz="2400" b="1" i="1" dirty="0" smtClean="0">
                <a:solidFill>
                  <a:schemeClr val="tx1">
                    <a:lumMod val="95000"/>
                    <a:lumOff val="5000"/>
                  </a:schemeClr>
                </a:solidFill>
              </a:rPr>
              <a:t>الف) وجود تجهیزات لازم</a:t>
            </a:r>
          </a:p>
          <a:p>
            <a:pPr algn="r" rtl="1"/>
            <a:r>
              <a:rPr lang="fa-IR" sz="2400" b="1" i="1" dirty="0" smtClean="0">
                <a:solidFill>
                  <a:schemeClr val="tx1">
                    <a:lumMod val="95000"/>
                    <a:lumOff val="5000"/>
                  </a:schemeClr>
                </a:solidFill>
              </a:rPr>
              <a:t>ب)   شناسنامه تجهیزات و دستورالعمل کار با تجهیزات و دیگر الزامات مرتبط به تجهیزات طبق الزامات اداره کل آزمایشگاه مرجع سلامت</a:t>
            </a:r>
          </a:p>
          <a:p>
            <a:pPr algn="r" rtl="1"/>
            <a:r>
              <a:rPr lang="fa-IR" sz="2400" b="1" i="1" dirty="0" smtClean="0">
                <a:solidFill>
                  <a:schemeClr val="tx1">
                    <a:lumMod val="95000"/>
                    <a:lumOff val="5000"/>
                  </a:schemeClr>
                </a:solidFill>
              </a:rPr>
              <a:t>ج)   اطمینان به صحت تجهیزات: کالیبراسیون و روش کنترل کیفی داخلی   </a:t>
            </a:r>
          </a:p>
          <a:p>
            <a:pPr algn="r" rtl="1"/>
            <a:r>
              <a:rPr lang="fa-IR" sz="2400" b="1" i="1" dirty="0" smtClean="0">
                <a:solidFill>
                  <a:schemeClr val="tx1">
                    <a:lumMod val="95000"/>
                    <a:lumOff val="5000"/>
                  </a:schemeClr>
                </a:solidFill>
              </a:rPr>
              <a:t>د)    سیستم نگهداری تجهیزات (</a:t>
            </a:r>
            <a:r>
              <a:rPr lang="en-US" sz="2400" b="1" i="1" dirty="0" smtClean="0">
                <a:solidFill>
                  <a:schemeClr val="tx1">
                    <a:lumMod val="95000"/>
                    <a:lumOff val="5000"/>
                  </a:schemeClr>
                </a:solidFill>
              </a:rPr>
              <a:t>P.M</a:t>
            </a:r>
            <a:r>
              <a:rPr lang="fa-IR" sz="2400" b="1" i="1" dirty="0" smtClean="0">
                <a:solidFill>
                  <a:schemeClr val="tx1">
                    <a:lumMod val="95000"/>
                    <a:lumOff val="5000"/>
                  </a:schemeClr>
                </a:solidFill>
              </a:rPr>
              <a:t>)</a:t>
            </a:r>
            <a:endParaRPr lang="fa-IR" sz="3600" b="1" i="1" dirty="0" smtClean="0">
              <a:solidFill>
                <a:schemeClr val="tx1">
                  <a:lumMod val="95000"/>
                  <a:lumOff val="5000"/>
                </a:schemeClr>
              </a:solidFill>
            </a:endParaRPr>
          </a:p>
          <a:p>
            <a:pPr algn="r" rtl="1"/>
            <a:endParaRPr lang="fa-IR" sz="3600" b="1" i="1" dirty="0" smtClean="0">
              <a:solidFill>
                <a:schemeClr val="tx1">
                  <a:lumMod val="95000"/>
                  <a:lumOff val="5000"/>
                </a:schemeClr>
              </a:solidFill>
            </a:endParaRPr>
          </a:p>
          <a:p>
            <a:pPr algn="r" rtl="1"/>
            <a:endParaRPr lang="en-US" sz="4400"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
          <p:cNvSpPr>
            <a:spLocks noChangeArrowheads="1"/>
          </p:cNvSpPr>
          <p:nvPr/>
        </p:nvSpPr>
        <p:spPr bwMode="auto">
          <a:xfrm>
            <a:off x="152400" y="0"/>
            <a:ext cx="3886200" cy="1219200"/>
          </a:xfrm>
          <a:prstGeom prst="ellipse">
            <a:avLst/>
          </a:prstGeom>
          <a:solidFill>
            <a:schemeClr val="accent1"/>
          </a:solidFill>
          <a:ln w="9525">
            <a:solidFill>
              <a:schemeClr val="tx1"/>
            </a:solidFill>
            <a:round/>
            <a:headEnd/>
            <a:tailEnd/>
          </a:ln>
        </p:spPr>
        <p:txBody>
          <a:bodyPr wrap="none" anchor="ctr"/>
          <a:lstStyle/>
          <a:p>
            <a:pPr algn="ctr"/>
            <a:r>
              <a:rPr lang="fa-IR" sz="3200" b="1" dirty="0" smtClean="0"/>
              <a:t>روش عملی ممیزی:</a:t>
            </a:r>
            <a:endParaRPr lang="en-US" sz="3200" b="1" dirty="0"/>
          </a:p>
        </p:txBody>
      </p:sp>
      <p:sp>
        <p:nvSpPr>
          <p:cNvPr id="4" name="Rectangle 3"/>
          <p:cNvSpPr/>
          <p:nvPr/>
        </p:nvSpPr>
        <p:spPr>
          <a:xfrm>
            <a:off x="228600" y="56139"/>
            <a:ext cx="8382000" cy="6801862"/>
          </a:xfrm>
          <a:prstGeom prst="rect">
            <a:avLst/>
          </a:prstGeom>
        </p:spPr>
        <p:txBody>
          <a:bodyPr wrap="square">
            <a:spAutoFit/>
          </a:bodyPr>
          <a:lstStyle/>
          <a:p>
            <a:pPr algn="ctr" rtl="1"/>
            <a:r>
              <a:rPr lang="fa-IR" sz="2800" b="1" i="1" dirty="0" smtClean="0"/>
              <a:t/>
            </a:r>
            <a:br>
              <a:rPr lang="fa-IR" sz="2800" b="1" i="1" dirty="0" smtClean="0"/>
            </a:br>
            <a:r>
              <a:rPr lang="fa-IR" sz="2800" b="1" i="1" dirty="0" smtClean="0"/>
              <a:t/>
            </a:r>
            <a:br>
              <a:rPr lang="fa-IR" sz="2800" b="1" i="1" dirty="0" smtClean="0"/>
            </a:br>
            <a:endParaRPr lang="fa-IR" sz="2800" b="1" i="1" dirty="0" smtClean="0"/>
          </a:p>
          <a:p>
            <a:pPr algn="ctr" rtl="1"/>
            <a:r>
              <a:rPr lang="fa-IR" sz="3600" b="1" i="1" dirty="0" smtClean="0">
                <a:solidFill>
                  <a:srgbClr val="FF0000"/>
                </a:solidFill>
              </a:rPr>
              <a:t>روش عملی برای ممیزی در محل </a:t>
            </a:r>
          </a:p>
          <a:p>
            <a:pPr algn="ctr" rtl="1"/>
            <a:r>
              <a:rPr lang="fa-IR" sz="3600" b="1" i="1" dirty="0" smtClean="0">
                <a:solidFill>
                  <a:schemeClr val="tx1">
                    <a:lumMod val="95000"/>
                    <a:lumOff val="5000"/>
                  </a:schemeClr>
                </a:solidFill>
              </a:rPr>
              <a:t>(یک نمونه را بردارید و موارد ذکر شده در زیر را ارزیابی کنید)</a:t>
            </a:r>
          </a:p>
          <a:p>
            <a:pPr algn="r" rtl="1"/>
            <a:r>
              <a:rPr lang="fa-IR" sz="3600" b="1" i="1" dirty="0" smtClean="0">
                <a:solidFill>
                  <a:schemeClr val="tx1">
                    <a:lumMod val="95000"/>
                    <a:lumOff val="5000"/>
                  </a:schemeClr>
                </a:solidFill>
              </a:rPr>
              <a:t>3- مواد یا محلول یا کیت (</a:t>
            </a:r>
            <a:r>
              <a:rPr lang="en-US" sz="3600" b="1" i="1" dirty="0" smtClean="0">
                <a:solidFill>
                  <a:schemeClr val="tx1">
                    <a:lumMod val="95000"/>
                    <a:lumOff val="5000"/>
                  </a:schemeClr>
                </a:solidFill>
              </a:rPr>
              <a:t>Materials</a:t>
            </a:r>
            <a:r>
              <a:rPr lang="fa-IR" sz="3600" b="1" i="1" dirty="0" smtClean="0">
                <a:solidFill>
                  <a:schemeClr val="tx1">
                    <a:lumMod val="95000"/>
                    <a:lumOff val="5000"/>
                  </a:schemeClr>
                </a:solidFill>
              </a:rPr>
              <a:t>):</a:t>
            </a:r>
          </a:p>
          <a:p>
            <a:pPr algn="r" rtl="1"/>
            <a:r>
              <a:rPr lang="fa-IR" sz="2400" b="1" i="1" dirty="0" smtClean="0">
                <a:solidFill>
                  <a:schemeClr val="tx1">
                    <a:lumMod val="95000"/>
                    <a:lumOff val="5000"/>
                  </a:schemeClr>
                </a:solidFill>
              </a:rPr>
              <a:t>الف) وجود محلول و کیت های  لازم برای انجام آن آزمایش</a:t>
            </a:r>
          </a:p>
          <a:p>
            <a:pPr algn="r" rtl="1"/>
            <a:r>
              <a:rPr lang="fa-IR" sz="2400" b="1" i="1" dirty="0" smtClean="0">
                <a:solidFill>
                  <a:schemeClr val="tx1">
                    <a:lumMod val="95000"/>
                    <a:lumOff val="5000"/>
                  </a:schemeClr>
                </a:solidFill>
              </a:rPr>
              <a:t>ب)  محلول یا کیت ها تاییدیه دارند و تصدیق شده اند. (صحت محلول)</a:t>
            </a:r>
          </a:p>
          <a:p>
            <a:pPr algn="r" rtl="1"/>
            <a:r>
              <a:rPr lang="fa-IR" sz="2400" b="1" i="1" dirty="0" smtClean="0">
                <a:solidFill>
                  <a:schemeClr val="tx1">
                    <a:lumMod val="95000"/>
                    <a:lumOff val="5000"/>
                  </a:schemeClr>
                </a:solidFill>
              </a:rPr>
              <a:t>ج)  شناسایی محلول ها و کیت ها   </a:t>
            </a:r>
          </a:p>
          <a:p>
            <a:pPr algn="r" rtl="1"/>
            <a:r>
              <a:rPr lang="fa-IR" sz="2400" b="1" i="1" dirty="0" smtClean="0">
                <a:solidFill>
                  <a:schemeClr val="tx1">
                    <a:lumMod val="95000"/>
                    <a:lumOff val="5000"/>
                  </a:schemeClr>
                </a:solidFill>
              </a:rPr>
              <a:t>د)   روش نگهداری صحیح محلول و یا کیت ها (یخچال، دمای اتاق و ....)</a:t>
            </a:r>
          </a:p>
          <a:p>
            <a:pPr algn="r" rtl="1"/>
            <a:r>
              <a:rPr lang="fa-IR" sz="2400" b="1" i="1" dirty="0" smtClean="0">
                <a:solidFill>
                  <a:schemeClr val="tx1">
                    <a:lumMod val="95000"/>
                    <a:lumOff val="5000"/>
                  </a:schemeClr>
                </a:solidFill>
              </a:rPr>
              <a:t>       </a:t>
            </a:r>
          </a:p>
          <a:p>
            <a:pPr algn="r" rtl="1"/>
            <a:r>
              <a:rPr lang="fa-IR" sz="2400" b="1" i="1" dirty="0" smtClean="0">
                <a:solidFill>
                  <a:schemeClr val="tx1">
                    <a:lumMod val="95000"/>
                    <a:lumOff val="5000"/>
                  </a:schemeClr>
                </a:solidFill>
              </a:rPr>
              <a:t>و یا هر الزامی که مرتبط به محلول یا کیت می باشد را می توان در این قسمت آورد.</a:t>
            </a:r>
            <a:endParaRPr lang="fa-IR" sz="3600" b="1" i="1" dirty="0" smtClean="0">
              <a:solidFill>
                <a:schemeClr val="tx1">
                  <a:lumMod val="95000"/>
                  <a:lumOff val="5000"/>
                </a:schemeClr>
              </a:solidFill>
            </a:endParaRPr>
          </a:p>
          <a:p>
            <a:pPr algn="r" rtl="1"/>
            <a:endParaRPr lang="en-US" sz="4400"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
          <p:cNvSpPr>
            <a:spLocks noChangeArrowheads="1"/>
          </p:cNvSpPr>
          <p:nvPr/>
        </p:nvSpPr>
        <p:spPr bwMode="auto">
          <a:xfrm>
            <a:off x="152400" y="0"/>
            <a:ext cx="3886200" cy="1219200"/>
          </a:xfrm>
          <a:prstGeom prst="ellipse">
            <a:avLst/>
          </a:prstGeom>
          <a:solidFill>
            <a:schemeClr val="accent1"/>
          </a:solidFill>
          <a:ln w="9525">
            <a:solidFill>
              <a:schemeClr val="tx1"/>
            </a:solidFill>
            <a:round/>
            <a:headEnd/>
            <a:tailEnd/>
          </a:ln>
        </p:spPr>
        <p:txBody>
          <a:bodyPr wrap="none" anchor="ctr"/>
          <a:lstStyle/>
          <a:p>
            <a:pPr algn="ctr"/>
            <a:r>
              <a:rPr lang="fa-IR" sz="3200" b="1" dirty="0" smtClean="0"/>
              <a:t>روش عملی ممیزی:</a:t>
            </a:r>
            <a:endParaRPr lang="en-US" sz="3200" b="1" dirty="0"/>
          </a:p>
        </p:txBody>
      </p:sp>
      <p:sp>
        <p:nvSpPr>
          <p:cNvPr id="4" name="Rectangle 3"/>
          <p:cNvSpPr/>
          <p:nvPr/>
        </p:nvSpPr>
        <p:spPr>
          <a:xfrm>
            <a:off x="228600" y="56139"/>
            <a:ext cx="8382000" cy="5447645"/>
          </a:xfrm>
          <a:prstGeom prst="rect">
            <a:avLst/>
          </a:prstGeom>
        </p:spPr>
        <p:txBody>
          <a:bodyPr wrap="square">
            <a:spAutoFit/>
          </a:bodyPr>
          <a:lstStyle/>
          <a:p>
            <a:pPr algn="ctr" rtl="1"/>
            <a:r>
              <a:rPr lang="fa-IR" sz="2800" b="1" i="1" dirty="0" smtClean="0"/>
              <a:t/>
            </a:r>
            <a:br>
              <a:rPr lang="fa-IR" sz="2800" b="1" i="1" dirty="0" smtClean="0"/>
            </a:br>
            <a:r>
              <a:rPr lang="fa-IR" sz="2800" b="1" i="1" dirty="0" smtClean="0"/>
              <a:t/>
            </a:r>
            <a:br>
              <a:rPr lang="fa-IR" sz="2800" b="1" i="1" dirty="0" smtClean="0"/>
            </a:br>
            <a:endParaRPr lang="fa-IR" sz="2800" b="1" i="1" dirty="0" smtClean="0"/>
          </a:p>
          <a:p>
            <a:pPr algn="ctr" rtl="1"/>
            <a:r>
              <a:rPr lang="fa-IR" sz="3600" b="1" i="1" dirty="0" smtClean="0">
                <a:solidFill>
                  <a:srgbClr val="FF0000"/>
                </a:solidFill>
              </a:rPr>
              <a:t>روش عملی برای ممیزی در محل </a:t>
            </a:r>
          </a:p>
          <a:p>
            <a:pPr algn="ctr" rtl="1"/>
            <a:r>
              <a:rPr lang="fa-IR" sz="3600" b="1" i="1" dirty="0" smtClean="0">
                <a:solidFill>
                  <a:schemeClr val="tx1">
                    <a:lumMod val="95000"/>
                    <a:lumOff val="5000"/>
                  </a:schemeClr>
                </a:solidFill>
              </a:rPr>
              <a:t>(یک نمونه را بردارید و موارد ذکر شده در زیر را ارزیابی کنید)</a:t>
            </a:r>
          </a:p>
          <a:p>
            <a:pPr algn="r" rtl="1"/>
            <a:r>
              <a:rPr lang="fa-IR" sz="3600" b="1" i="1" dirty="0" smtClean="0">
                <a:solidFill>
                  <a:schemeClr val="tx1">
                    <a:lumMod val="95000"/>
                    <a:lumOff val="5000"/>
                  </a:schemeClr>
                </a:solidFill>
              </a:rPr>
              <a:t>4- محصول (</a:t>
            </a:r>
            <a:r>
              <a:rPr lang="en-US" sz="3600" b="1" i="1" dirty="0" smtClean="0">
                <a:solidFill>
                  <a:schemeClr val="tx1">
                    <a:lumMod val="95000"/>
                    <a:lumOff val="5000"/>
                  </a:schemeClr>
                </a:solidFill>
              </a:rPr>
              <a:t>Products</a:t>
            </a:r>
            <a:r>
              <a:rPr lang="fa-IR" sz="3600" b="1" i="1" dirty="0" smtClean="0">
                <a:solidFill>
                  <a:schemeClr val="tx1">
                    <a:lumMod val="95000"/>
                    <a:lumOff val="5000"/>
                  </a:schemeClr>
                </a:solidFill>
              </a:rPr>
              <a:t>):</a:t>
            </a:r>
          </a:p>
          <a:p>
            <a:pPr algn="r" rtl="1"/>
            <a:r>
              <a:rPr lang="fa-IR" sz="2400" b="1" i="1" dirty="0" smtClean="0">
                <a:solidFill>
                  <a:schemeClr val="tx1">
                    <a:lumMod val="95000"/>
                    <a:lumOff val="5000"/>
                  </a:schemeClr>
                </a:solidFill>
              </a:rPr>
              <a:t>الف) شناسایی محصول </a:t>
            </a:r>
          </a:p>
          <a:p>
            <a:pPr algn="r" rtl="1"/>
            <a:r>
              <a:rPr lang="fa-IR" sz="2400" b="1" i="1" dirty="0" smtClean="0">
                <a:solidFill>
                  <a:schemeClr val="tx1">
                    <a:lumMod val="95000"/>
                    <a:lumOff val="5000"/>
                  </a:schemeClr>
                </a:solidFill>
              </a:rPr>
              <a:t>ب)   مدت زمان نگهداری محصول </a:t>
            </a:r>
          </a:p>
          <a:p>
            <a:pPr algn="r" rtl="1"/>
            <a:r>
              <a:rPr lang="fa-IR" sz="2400" b="1" i="1" dirty="0" smtClean="0">
                <a:solidFill>
                  <a:schemeClr val="tx1">
                    <a:lumMod val="95000"/>
                    <a:lumOff val="5000"/>
                  </a:schemeClr>
                </a:solidFill>
              </a:rPr>
              <a:t>ج)   روش نگهداری صحیح محصول</a:t>
            </a:r>
          </a:p>
          <a:p>
            <a:pPr algn="r" rtl="1"/>
            <a:r>
              <a:rPr lang="fa-IR" sz="2400" b="1" i="1" dirty="0" smtClean="0">
                <a:solidFill>
                  <a:schemeClr val="tx1">
                    <a:lumMod val="95000"/>
                    <a:lumOff val="5000"/>
                  </a:schemeClr>
                </a:solidFill>
              </a:rPr>
              <a:t>د)    بررسی انطباق محصول با الزامات خواسته شده (واحد، حد طبیعی و ...)</a:t>
            </a:r>
          </a:p>
          <a:p>
            <a:pPr algn="r" rtl="1"/>
            <a:r>
              <a:rPr lang="fa-IR" sz="2400" b="1" i="1" dirty="0" smtClean="0">
                <a:solidFill>
                  <a:schemeClr val="tx1">
                    <a:lumMod val="95000"/>
                    <a:lumOff val="5000"/>
                  </a:schemeClr>
                </a:solidFill>
              </a:rPr>
              <a:t>ذ)    ردیابی محصول  </a:t>
            </a:r>
            <a:endParaRPr lang="en-US" sz="4400"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
          <p:cNvSpPr>
            <a:spLocks noChangeArrowheads="1"/>
          </p:cNvSpPr>
          <p:nvPr/>
        </p:nvSpPr>
        <p:spPr bwMode="auto">
          <a:xfrm>
            <a:off x="152400" y="0"/>
            <a:ext cx="3886200" cy="1219200"/>
          </a:xfrm>
          <a:prstGeom prst="ellipse">
            <a:avLst/>
          </a:prstGeom>
          <a:solidFill>
            <a:schemeClr val="accent1"/>
          </a:solidFill>
          <a:ln w="9525">
            <a:solidFill>
              <a:schemeClr val="tx1"/>
            </a:solidFill>
            <a:round/>
            <a:headEnd/>
            <a:tailEnd/>
          </a:ln>
        </p:spPr>
        <p:txBody>
          <a:bodyPr wrap="none" anchor="ctr"/>
          <a:lstStyle/>
          <a:p>
            <a:pPr algn="ctr"/>
            <a:r>
              <a:rPr lang="fa-IR" sz="3200" b="1" dirty="0" smtClean="0"/>
              <a:t>روش عملی ممیزی:</a:t>
            </a:r>
            <a:endParaRPr lang="en-US" sz="3200" b="1" dirty="0"/>
          </a:p>
        </p:txBody>
      </p:sp>
      <p:sp>
        <p:nvSpPr>
          <p:cNvPr id="4" name="Rectangle 3"/>
          <p:cNvSpPr/>
          <p:nvPr/>
        </p:nvSpPr>
        <p:spPr>
          <a:xfrm>
            <a:off x="228600" y="56139"/>
            <a:ext cx="8382000" cy="6186309"/>
          </a:xfrm>
          <a:prstGeom prst="rect">
            <a:avLst/>
          </a:prstGeom>
        </p:spPr>
        <p:txBody>
          <a:bodyPr wrap="square">
            <a:spAutoFit/>
          </a:bodyPr>
          <a:lstStyle/>
          <a:p>
            <a:pPr algn="ctr" rtl="1"/>
            <a:r>
              <a:rPr lang="fa-IR" sz="2800" b="1" i="1" dirty="0" smtClean="0"/>
              <a:t/>
            </a:r>
            <a:br>
              <a:rPr lang="fa-IR" sz="2800" b="1" i="1" dirty="0" smtClean="0"/>
            </a:br>
            <a:r>
              <a:rPr lang="fa-IR" sz="2800" b="1" i="1" dirty="0" smtClean="0"/>
              <a:t/>
            </a:r>
            <a:br>
              <a:rPr lang="fa-IR" sz="2800" b="1" i="1" dirty="0" smtClean="0"/>
            </a:br>
            <a:endParaRPr lang="fa-IR" sz="2800" b="1" i="1" dirty="0" smtClean="0"/>
          </a:p>
          <a:p>
            <a:pPr algn="ctr" rtl="1"/>
            <a:r>
              <a:rPr lang="fa-IR" sz="3600" b="1" i="1" dirty="0" smtClean="0">
                <a:solidFill>
                  <a:srgbClr val="FF0000"/>
                </a:solidFill>
              </a:rPr>
              <a:t>روش عملی برای ممیزی در محل </a:t>
            </a:r>
          </a:p>
          <a:p>
            <a:pPr algn="ctr" rtl="1"/>
            <a:r>
              <a:rPr lang="fa-IR" sz="3600" b="1" i="1" dirty="0" smtClean="0">
                <a:solidFill>
                  <a:schemeClr val="tx1">
                    <a:lumMod val="95000"/>
                    <a:lumOff val="5000"/>
                  </a:schemeClr>
                </a:solidFill>
              </a:rPr>
              <a:t>(یک نمونه را بردارید و موارد ذکر شده در زیر را ارزیابی کنید)</a:t>
            </a:r>
          </a:p>
          <a:p>
            <a:pPr algn="r" rtl="1"/>
            <a:r>
              <a:rPr lang="fa-IR" sz="3600" b="1" i="1" dirty="0" smtClean="0">
                <a:solidFill>
                  <a:schemeClr val="tx1">
                    <a:lumMod val="95000"/>
                    <a:lumOff val="5000"/>
                  </a:schemeClr>
                </a:solidFill>
              </a:rPr>
              <a:t>5- پرسنل  (</a:t>
            </a:r>
            <a:r>
              <a:rPr lang="en-US" sz="3600" b="1" i="1" dirty="0" smtClean="0">
                <a:solidFill>
                  <a:schemeClr val="tx1">
                    <a:lumMod val="95000"/>
                    <a:lumOff val="5000"/>
                  </a:schemeClr>
                </a:solidFill>
              </a:rPr>
              <a:t>People</a:t>
            </a:r>
            <a:r>
              <a:rPr lang="fa-IR" sz="3600" b="1" i="1" dirty="0" smtClean="0">
                <a:solidFill>
                  <a:schemeClr val="tx1">
                    <a:lumMod val="95000"/>
                    <a:lumOff val="5000"/>
                  </a:schemeClr>
                </a:solidFill>
              </a:rPr>
              <a:t>):</a:t>
            </a:r>
          </a:p>
          <a:p>
            <a:pPr algn="r" rtl="1"/>
            <a:r>
              <a:rPr lang="fa-IR" sz="2400" b="1" i="1" dirty="0" smtClean="0">
                <a:solidFill>
                  <a:schemeClr val="tx1">
                    <a:lumMod val="95000"/>
                    <a:lumOff val="5000"/>
                  </a:schemeClr>
                </a:solidFill>
              </a:rPr>
              <a:t>الف) تعریف شایستگی (صلاحیت)</a:t>
            </a:r>
          </a:p>
          <a:p>
            <a:pPr algn="r" rtl="1"/>
            <a:r>
              <a:rPr lang="fa-IR" sz="2400" b="1" i="1" dirty="0" smtClean="0">
                <a:solidFill>
                  <a:schemeClr val="tx1">
                    <a:lumMod val="95000"/>
                    <a:lumOff val="5000"/>
                  </a:schemeClr>
                </a:solidFill>
              </a:rPr>
              <a:t>ب)   انطباق شایستگی با توانایی های پرسنل</a:t>
            </a:r>
          </a:p>
          <a:p>
            <a:pPr algn="r" rtl="1"/>
            <a:r>
              <a:rPr lang="fa-IR" sz="2400" b="1" i="1" dirty="0" smtClean="0">
                <a:solidFill>
                  <a:schemeClr val="tx1">
                    <a:lumMod val="95000"/>
                    <a:lumOff val="5000"/>
                  </a:schemeClr>
                </a:solidFill>
              </a:rPr>
              <a:t>ج)   ارزیابی دوره ای پرسنل</a:t>
            </a:r>
          </a:p>
          <a:p>
            <a:pPr algn="r" rtl="1"/>
            <a:r>
              <a:rPr lang="fa-IR" sz="2400" b="1" i="1" dirty="0" smtClean="0">
                <a:solidFill>
                  <a:schemeClr val="tx1">
                    <a:lumMod val="95000"/>
                    <a:lumOff val="5000"/>
                  </a:schemeClr>
                </a:solidFill>
              </a:rPr>
              <a:t>د)    بررسی جانشینی پرسنل هنگام مرخصی ها</a:t>
            </a:r>
          </a:p>
          <a:p>
            <a:pPr algn="r" rtl="1"/>
            <a:r>
              <a:rPr lang="fa-IR" sz="2400" b="1" i="1" dirty="0" smtClean="0">
                <a:solidFill>
                  <a:schemeClr val="tx1">
                    <a:lumMod val="95000"/>
                    <a:lumOff val="5000"/>
                  </a:schemeClr>
                </a:solidFill>
              </a:rPr>
              <a:t>ذ)    میزان آشنایی پرسنل به مستندات</a:t>
            </a:r>
          </a:p>
          <a:p>
            <a:pPr algn="r" rtl="1"/>
            <a:r>
              <a:rPr lang="fa-IR" sz="2400" b="1" i="1" dirty="0" smtClean="0">
                <a:solidFill>
                  <a:schemeClr val="tx1">
                    <a:lumMod val="95000"/>
                    <a:lumOff val="5000"/>
                  </a:schemeClr>
                </a:solidFill>
              </a:rPr>
              <a:t>ه)   وجود شرح وظایف، مسؤلیت و اختیار</a:t>
            </a:r>
          </a:p>
          <a:p>
            <a:pPr algn="r" rtl="1"/>
            <a:r>
              <a:rPr lang="fa-IR" sz="2400" b="1" i="1" dirty="0" smtClean="0">
                <a:solidFill>
                  <a:schemeClr val="tx1">
                    <a:lumMod val="95000"/>
                    <a:lumOff val="5000"/>
                  </a:schemeClr>
                </a:solidFill>
              </a:rPr>
              <a:t>و)    </a:t>
            </a:r>
            <a:endParaRPr lang="en-US" sz="4400"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6"/>
          <p:cNvSpPr>
            <a:spLocks noChangeArrowheads="1"/>
          </p:cNvSpPr>
          <p:nvPr/>
        </p:nvSpPr>
        <p:spPr bwMode="auto">
          <a:xfrm>
            <a:off x="152400" y="0"/>
            <a:ext cx="3886200" cy="1219200"/>
          </a:xfrm>
          <a:prstGeom prst="ellipse">
            <a:avLst/>
          </a:prstGeom>
          <a:solidFill>
            <a:schemeClr val="accent1"/>
          </a:solidFill>
          <a:ln w="9525">
            <a:solidFill>
              <a:schemeClr val="tx1"/>
            </a:solidFill>
            <a:round/>
            <a:headEnd/>
            <a:tailEnd/>
          </a:ln>
        </p:spPr>
        <p:txBody>
          <a:bodyPr wrap="none" anchor="ctr"/>
          <a:lstStyle/>
          <a:p>
            <a:pPr algn="ctr"/>
            <a:r>
              <a:rPr lang="fa-IR" sz="3200" b="1" dirty="0" smtClean="0"/>
              <a:t>روش عملی ممیزی:</a:t>
            </a:r>
            <a:endParaRPr lang="en-US" sz="3200" b="1" dirty="0"/>
          </a:p>
        </p:txBody>
      </p:sp>
      <p:sp>
        <p:nvSpPr>
          <p:cNvPr id="4" name="Rectangle 3"/>
          <p:cNvSpPr/>
          <p:nvPr/>
        </p:nvSpPr>
        <p:spPr>
          <a:xfrm>
            <a:off x="228600" y="56139"/>
            <a:ext cx="8382000" cy="6663363"/>
          </a:xfrm>
          <a:prstGeom prst="rect">
            <a:avLst/>
          </a:prstGeom>
        </p:spPr>
        <p:txBody>
          <a:bodyPr wrap="square">
            <a:spAutoFit/>
          </a:bodyPr>
          <a:lstStyle/>
          <a:p>
            <a:pPr algn="ctr" rtl="1"/>
            <a:r>
              <a:rPr lang="fa-IR" sz="2800" b="1" i="1" dirty="0" smtClean="0"/>
              <a:t/>
            </a:r>
            <a:br>
              <a:rPr lang="fa-IR" sz="2800" b="1" i="1" dirty="0" smtClean="0"/>
            </a:br>
            <a:r>
              <a:rPr lang="fa-IR" sz="2800" b="1" i="1" dirty="0" smtClean="0"/>
              <a:t/>
            </a:r>
            <a:br>
              <a:rPr lang="fa-IR" sz="2800" b="1" i="1" dirty="0" smtClean="0"/>
            </a:br>
            <a:endParaRPr lang="fa-IR" sz="2800" b="1" i="1" dirty="0" smtClean="0"/>
          </a:p>
          <a:p>
            <a:pPr algn="ctr" rtl="1"/>
            <a:r>
              <a:rPr lang="fa-IR" sz="3600" b="1" i="1" dirty="0" smtClean="0">
                <a:solidFill>
                  <a:srgbClr val="FF0000"/>
                </a:solidFill>
              </a:rPr>
              <a:t>روش عملی برای ممیزی در محل </a:t>
            </a:r>
          </a:p>
          <a:p>
            <a:pPr algn="ctr" rtl="1"/>
            <a:r>
              <a:rPr lang="fa-IR" sz="3600" b="1" i="1" dirty="0" smtClean="0">
                <a:solidFill>
                  <a:schemeClr val="tx1">
                    <a:lumMod val="95000"/>
                    <a:lumOff val="5000"/>
                  </a:schemeClr>
                </a:solidFill>
              </a:rPr>
              <a:t>(یک نمونه را بردارید و موارد ذکر شده در زیر را ارزیابی کنید)</a:t>
            </a:r>
          </a:p>
          <a:p>
            <a:pPr algn="ctr" rtl="1"/>
            <a:endParaRPr lang="fa-IR" sz="3600" b="1" i="1" dirty="0" smtClean="0">
              <a:solidFill>
                <a:schemeClr val="tx1">
                  <a:lumMod val="95000"/>
                  <a:lumOff val="5000"/>
                </a:schemeClr>
              </a:solidFill>
            </a:endParaRPr>
          </a:p>
          <a:p>
            <a:pPr algn="ctr" rtl="1"/>
            <a:r>
              <a:rPr lang="en-US" sz="19900" b="1" i="1" dirty="0" smtClean="0">
                <a:solidFill>
                  <a:schemeClr val="tx1">
                    <a:lumMod val="95000"/>
                    <a:lumOff val="5000"/>
                  </a:schemeClr>
                </a:solidFill>
              </a:rPr>
              <a:t>DTMPP</a:t>
            </a:r>
            <a:endParaRPr lang="fa-IR" sz="3600" b="1" i="1" dirty="0" smtClean="0">
              <a:solidFill>
                <a:schemeClr val="tx1">
                  <a:lumMod val="95000"/>
                  <a:lumOff val="5000"/>
                </a:schemeClr>
              </a:solidFill>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1219200"/>
            <a:ext cx="8382000" cy="5663089"/>
          </a:xfrm>
          <a:prstGeom prst="rect">
            <a:avLst/>
          </a:prstGeom>
        </p:spPr>
        <p:txBody>
          <a:bodyPr wrap="square">
            <a:spAutoFit/>
          </a:bodyPr>
          <a:lstStyle/>
          <a:p>
            <a:pPr marL="0" marR="0" algn="ctr" rtl="1">
              <a:spcBef>
                <a:spcPts val="0"/>
              </a:spcBef>
              <a:spcAft>
                <a:spcPts val="0"/>
              </a:spcAft>
            </a:pPr>
            <a:r>
              <a:rPr lang="fa-IR" sz="6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Times New Roman"/>
                <a:ea typeface="SimSun"/>
                <a:cs typeface="B Yagut"/>
              </a:rPr>
              <a:t>آزمون</a:t>
            </a:r>
          </a:p>
          <a:p>
            <a:pPr marL="0" marR="0" algn="ctr" rtl="1">
              <a:spcBef>
                <a:spcPts val="0"/>
              </a:spcBef>
              <a:spcAft>
                <a:spcPts val="0"/>
              </a:spcAft>
            </a:pPr>
            <a:r>
              <a:rPr lang="fa-IR" sz="8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سه سناریو</a:t>
            </a:r>
          </a:p>
          <a:p>
            <a:pPr marL="0" marR="0" algn="ctr" rtl="1">
              <a:spcBef>
                <a:spcPts val="0"/>
              </a:spcBef>
              <a:spcAft>
                <a:spcPts val="0"/>
              </a:spcAft>
            </a:pPr>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مانند کارگاه 3</a:t>
            </a:r>
          </a:p>
          <a:p>
            <a:pPr marL="0" marR="0" algn="ctr" rtl="1">
              <a:spcBef>
                <a:spcPts val="0"/>
              </a:spcBef>
              <a:spcAft>
                <a:spcPts val="0"/>
              </a:spcAft>
            </a:pPr>
            <a:r>
              <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تعیین کنید کدام عدم </a:t>
            </a:r>
            <a:r>
              <a:rPr lang="fa-IR" sz="36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rPr>
              <a:t>انطباق است و بند مرتبط به استاندارد 15189 را نیز ثبت نمایید. </a:t>
            </a:r>
            <a:endParaRPr lang="fa-IR" sz="3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endParaRPr>
          </a:p>
          <a:p>
            <a:pPr marL="0" marR="0" algn="ctr" rtl="1">
              <a:spcBef>
                <a:spcPts val="0"/>
              </a:spcBef>
              <a:spcAft>
                <a:spcPts val="0"/>
              </a:spcAft>
            </a:pPr>
            <a:endParaRPr lang="fa-IR"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a:ea typeface="SimSun"/>
              <a:cs typeface="B Yagut"/>
            </a:endParaRPr>
          </a:p>
          <a:p>
            <a:pPr marL="0" marR="0" algn="ctr" rtl="1">
              <a:spcBef>
                <a:spcPts val="0"/>
              </a:spcBef>
              <a:spcAft>
                <a:spcPts val="0"/>
              </a:spcAft>
            </a:pPr>
            <a:r>
              <a:rPr lang="fa-IR" sz="4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Times New Roman"/>
                <a:ea typeface="SimSun"/>
                <a:cs typeface="B Yagut"/>
              </a:rPr>
              <a:t>30   دقیقه</a:t>
            </a:r>
          </a:p>
          <a:p>
            <a:pPr marL="0" marR="0" algn="ctr" rtl="1">
              <a:spcBef>
                <a:spcPts val="0"/>
              </a:spcBef>
              <a:spcAft>
                <a:spcPts val="0"/>
              </a:spcAft>
            </a:pPr>
            <a:endParaRPr lang="en-US" dirty="0">
              <a:latin typeface="Times New Roman"/>
              <a:ea typeface="SimSun"/>
              <a:cs typeface="Aria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457200" y="274638"/>
            <a:ext cx="7859713" cy="6323012"/>
          </a:xfrm>
        </p:spPr>
        <p:txBody>
          <a:bodyPr>
            <a:noAutofit/>
          </a:bodyPr>
          <a:lstStyle/>
          <a:p>
            <a:pPr rtl="1"/>
            <a:r>
              <a:rPr lang="fa-IR" sz="2000" b="1" dirty="0" smtClean="0">
                <a:solidFill>
                  <a:schemeClr val="accent2"/>
                </a:solidFill>
              </a:rPr>
              <a:t/>
            </a:r>
            <a:br>
              <a:rPr lang="fa-IR" sz="2000" b="1" dirty="0" smtClean="0">
                <a:solidFill>
                  <a:schemeClr val="accent2"/>
                </a:solidFill>
              </a:rPr>
            </a:br>
            <a:r>
              <a:rPr lang="fa-IR" sz="2000" b="1" i="1" dirty="0" smtClean="0">
                <a:solidFill>
                  <a:schemeClr val="accent2"/>
                </a:solidFill>
              </a:rPr>
              <a:t/>
            </a:r>
            <a:br>
              <a:rPr lang="fa-IR" sz="2000" b="1" i="1" dirty="0" smtClean="0">
                <a:solidFill>
                  <a:schemeClr val="accent2"/>
                </a:solidFill>
              </a:rPr>
            </a:br>
            <a:r>
              <a:rPr lang="fa-IR" sz="2000" b="1" dirty="0" smtClean="0">
                <a:solidFill>
                  <a:schemeClr val="accent2"/>
                </a:solidFill>
              </a:rPr>
              <a:t/>
            </a:r>
            <a:br>
              <a:rPr lang="fa-IR" sz="2000" b="1" dirty="0" smtClean="0">
                <a:solidFill>
                  <a:schemeClr val="accent2"/>
                </a:solidFill>
              </a:rPr>
            </a:br>
            <a:r>
              <a:rPr lang="fa-IR" sz="7200" b="1" dirty="0" smtClean="0">
                <a:solidFill>
                  <a:srgbClr val="FF0000"/>
                </a:solidFill>
              </a:rPr>
              <a:t>اثربخشی</a:t>
            </a:r>
            <a:r>
              <a:rPr lang="en-US" sz="7200" b="1" dirty="0" smtClean="0">
                <a:solidFill>
                  <a:srgbClr val="FF0000"/>
                </a:solidFill>
              </a:rPr>
              <a:t/>
            </a:r>
            <a:br>
              <a:rPr lang="en-US" sz="7200" b="1" dirty="0" smtClean="0">
                <a:solidFill>
                  <a:srgbClr val="FF0000"/>
                </a:solidFill>
              </a:rPr>
            </a:br>
            <a:r>
              <a:rPr lang="fa-IR" sz="4800" b="1" dirty="0" smtClean="0">
                <a:solidFill>
                  <a:srgbClr val="FF0000"/>
                </a:solidFill>
              </a:rPr>
              <a:t/>
            </a:r>
            <a:br>
              <a:rPr lang="fa-IR" sz="4800" b="1" dirty="0" smtClean="0">
                <a:solidFill>
                  <a:srgbClr val="FF0000"/>
                </a:solidFill>
              </a:rPr>
            </a:br>
            <a:r>
              <a:rPr lang="fa-IR" sz="4000" b="1" i="1" dirty="0" smtClean="0">
                <a:solidFill>
                  <a:schemeClr val="accent2"/>
                </a:solidFill>
              </a:rPr>
              <a:t>حدودی که برحسب آن فعالیت های طرح ریزی شده تحقق یافته اند و نتایج طرح ریزی شده بدست آمده اند.</a:t>
            </a:r>
            <a:br>
              <a:rPr lang="fa-IR" sz="4000" b="1" i="1" dirty="0" smtClean="0">
                <a:solidFill>
                  <a:schemeClr val="accent2"/>
                </a:solidFill>
              </a:rPr>
            </a:br>
            <a:endParaRPr lang="en-US" sz="4000" b="1" i="1" dirty="0" smtClean="0">
              <a:solidFill>
                <a:schemeClr val="accent2"/>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a:xfrm>
            <a:off x="457200" y="274638"/>
            <a:ext cx="7859713" cy="6323012"/>
          </a:xfrm>
        </p:spPr>
        <p:txBody>
          <a:bodyPr>
            <a:normAutofit fontScale="90000"/>
          </a:bodyPr>
          <a:lstStyle/>
          <a:p>
            <a:pPr rtl="1"/>
            <a:r>
              <a:rPr lang="fa-IR" sz="4900" b="1" dirty="0" smtClean="0">
                <a:solidFill>
                  <a:schemeClr val="accent2"/>
                </a:solidFill>
              </a:rPr>
              <a:t/>
            </a:r>
            <a:br>
              <a:rPr lang="fa-IR" sz="4900" b="1" dirty="0" smtClean="0">
                <a:solidFill>
                  <a:schemeClr val="accent2"/>
                </a:solidFill>
              </a:rPr>
            </a:br>
            <a:r>
              <a:rPr lang="fa-IR" sz="6700" b="1" dirty="0" smtClean="0">
                <a:solidFill>
                  <a:srgbClr val="FF0000"/>
                </a:solidFill>
              </a:rPr>
              <a:t>مستقل</a:t>
            </a:r>
            <a:r>
              <a:rPr lang="fa-IR" sz="4900" b="1" dirty="0" smtClean="0">
                <a:solidFill>
                  <a:schemeClr val="accent2"/>
                </a:solidFill>
              </a:rPr>
              <a:t> </a:t>
            </a:r>
            <a:br>
              <a:rPr lang="fa-IR" sz="4900" b="1" dirty="0" smtClean="0">
                <a:solidFill>
                  <a:schemeClr val="accent2"/>
                </a:solidFill>
              </a:rPr>
            </a:br>
            <a:r>
              <a:rPr lang="fa-IR" sz="4900" b="1" dirty="0" smtClean="0">
                <a:solidFill>
                  <a:schemeClr val="accent2"/>
                </a:solidFill>
              </a:rPr>
              <a:t>ممیز نمی تواند واحد خود را ممیزی کند.</a:t>
            </a:r>
            <a:br>
              <a:rPr lang="fa-IR" sz="4900" b="1" dirty="0" smtClean="0">
                <a:solidFill>
                  <a:schemeClr val="accent2"/>
                </a:solidFill>
              </a:rPr>
            </a:br>
            <a:r>
              <a:rPr lang="fa-IR" sz="4900" b="1" dirty="0" smtClean="0">
                <a:solidFill>
                  <a:schemeClr val="accent2"/>
                </a:solidFill>
              </a:rPr>
              <a:t/>
            </a:r>
            <a:br>
              <a:rPr lang="fa-IR" sz="4900" b="1" dirty="0" smtClean="0">
                <a:solidFill>
                  <a:schemeClr val="accent2"/>
                </a:solidFill>
              </a:rPr>
            </a:br>
            <a:r>
              <a:rPr lang="fa-IR" sz="6700" b="1" dirty="0" smtClean="0">
                <a:solidFill>
                  <a:srgbClr val="FF0000"/>
                </a:solidFill>
              </a:rPr>
              <a:t>مستند</a:t>
            </a:r>
            <a:r>
              <a:rPr lang="fa-IR" sz="4900" b="1" dirty="0" smtClean="0">
                <a:solidFill>
                  <a:schemeClr val="accent2"/>
                </a:solidFill>
              </a:rPr>
              <a:t/>
            </a:r>
            <a:br>
              <a:rPr lang="fa-IR" sz="4900" b="1" dirty="0" smtClean="0">
                <a:solidFill>
                  <a:schemeClr val="accent2"/>
                </a:solidFill>
              </a:rPr>
            </a:br>
            <a:r>
              <a:rPr lang="fa-IR" sz="4900" b="1" dirty="0" smtClean="0">
                <a:solidFill>
                  <a:schemeClr val="accent2"/>
                </a:solidFill>
              </a:rPr>
              <a:t> حتماً باید روش اجرایی داشته باشد و سوابق انجام ممیزی نگهداری گردد. </a:t>
            </a:r>
            <a:br>
              <a:rPr lang="fa-IR" sz="4900" b="1" dirty="0" smtClean="0">
                <a:solidFill>
                  <a:schemeClr val="accent2"/>
                </a:solidFill>
              </a:rPr>
            </a:br>
            <a:endParaRPr lang="en-US" sz="4900" b="1" i="1" dirty="0" smtClean="0">
              <a:solidFill>
                <a:schemeClr val="accent2"/>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364162"/>
          </a:xfrm>
        </p:spPr>
        <p:txBody>
          <a:bodyPr/>
          <a:lstStyle/>
          <a:p>
            <a:endParaRPr lang="en-US" dirty="0"/>
          </a:p>
        </p:txBody>
      </p:sp>
      <p:pic>
        <p:nvPicPr>
          <p:cNvPr id="1026" name="Picture 2" descr="D:\Gahar tir 1391\IMG_063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 name="Rectangle 4"/>
          <p:cNvSpPr/>
          <p:nvPr/>
        </p:nvSpPr>
        <p:spPr>
          <a:xfrm>
            <a:off x="228600" y="4876800"/>
            <a:ext cx="6324600" cy="1569660"/>
          </a:xfrm>
          <a:prstGeom prst="rect">
            <a:avLst/>
          </a:prstGeom>
          <a:noFill/>
        </p:spPr>
        <p:txBody>
          <a:bodyPr wrap="square" lIns="91440" tIns="45720" rIns="91440" bIns="45720">
            <a:spAutoFit/>
          </a:bodyPr>
          <a:lstStyle/>
          <a:p>
            <a:pPr algn="ctr"/>
            <a:r>
              <a:rPr lang="fa-IR" sz="96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خدا یارتان</a:t>
            </a:r>
            <a:endParaRPr lang="en-US" sz="96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Tree>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rotWithShape="0">
          <a:gsLst>
            <a:gs pos="0">
              <a:srgbClr val="FFCCCC"/>
            </a:gs>
            <a:gs pos="50000">
              <a:srgbClr val="FFFFFF"/>
            </a:gs>
            <a:gs pos="100000">
              <a:srgbClr val="FFCCCC"/>
            </a:gs>
          </a:gsLst>
          <a:lin ang="0" scaled="1"/>
        </a:gradFill>
        <a:ln w="9525">
          <a:solidFill>
            <a:srgbClr val="FF9999"/>
          </a:solidFill>
          <a:miter lim="800000"/>
          <a:headEnd/>
          <a:tailEnd/>
        </a:ln>
      </a:spPr>
      <a:bodyPr anchor="ctr"/>
      <a:lstStyle>
        <a:defPPr algn="ctr" rtl="1">
          <a:defRPr sz="4000" b="1">
            <a:latin typeface="Times New Roman" pitchFamily="18" charset="0"/>
            <a:cs typeface="Titr" pitchFamily="2" charset="-78"/>
          </a:defRPr>
        </a:defPPr>
      </a:lstStyle>
    </a:spDef>
  </a:objectDefaults>
  <a:extraClrScheme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2633</TotalTime>
  <Words>2037</Words>
  <Application>Microsoft Office PowerPoint</Application>
  <PresentationFormat>On-screen Show (4:3)</PresentationFormat>
  <Paragraphs>645</Paragraphs>
  <Slides>90</Slides>
  <Notes>16</Notes>
  <HiddenSlides>0</HiddenSlides>
  <MMClips>0</MMClips>
  <ScaleCrop>false</ScaleCrop>
  <HeadingPairs>
    <vt:vector size="4" baseType="variant">
      <vt:variant>
        <vt:lpstr>Theme</vt:lpstr>
      </vt:variant>
      <vt:variant>
        <vt:i4>2</vt:i4>
      </vt:variant>
      <vt:variant>
        <vt:lpstr>Slide Titles</vt:lpstr>
      </vt:variant>
      <vt:variant>
        <vt:i4>90</vt:i4>
      </vt:variant>
    </vt:vector>
  </HeadingPairs>
  <TitlesOfParts>
    <vt:vector size="92" baseType="lpstr">
      <vt:lpstr>Office Theme</vt:lpstr>
      <vt:lpstr>Flow</vt:lpstr>
      <vt:lpstr>Slide 1</vt:lpstr>
      <vt:lpstr>Slide 2</vt:lpstr>
      <vt:lpstr> ممیزی داخلی  بر اساس الزامات اداره کل آزمایشگاه مرجع سلامت    دانشگاه علوم پزشکی و خدمات بهداشتی درمانی البرز معاونت درمان  بهار 1394</vt:lpstr>
      <vt:lpstr>یک سلام بلند و گرم و لطیف به شما دوستان عزیز و شریف دل تون شاد و سفره هاتون پر تن تون بی نیاز از دکتر چرخ تون وا نمونه از حرکت زندگی تون دراز و پر برکت بچه هاتون سلامت و دانا اهل “بالوالدین احسانا” دست تون پیش کس دراز نشه لب تون جز به خنده باز نشه</vt:lpstr>
      <vt:lpstr>Slide 5</vt:lpstr>
      <vt:lpstr> 1- تعریف ممیزی 2- تعاریف و واژگان 3- اهمیت و جایگاه ممیزی در فعالیت های آزمایشگاه 4-اهداف ممیزی  5- انواع ممیزی 6- دامنه ممیزی 7- معیار ممیزی</vt:lpstr>
      <vt:lpstr> 1- تعریف ممیزی: What is an Audit? ممیزی فرایندی نظامند، مستقل و مستندی که به منظور کسب شواهد ممیزی وارزیابی آن ها صورت می پذیرد تا انطباق و اثربخشی سیستم را بررسی کند. “ ممیزی یک بازرسی نمونه ای”</vt:lpstr>
      <vt:lpstr>فرآیند Process  مجموعه ای از فعالیت های مرتبط و تاثیر گذار که ورودی ها را به خروجی ها تبدیل می کند </vt:lpstr>
      <vt:lpstr> مستقل  ممیز نمی تواند واحد خود را ممیزی کند.  مستند  حتماً باید روش اجرایی داشته باشد و سوابق انجام ممیزی نگهداری گردد.  </vt:lpstr>
      <vt:lpstr> 1- تعریف ممیزی 2- تعاریف و واژگان 3- اهمیت و جایگاه ممیزی در فعالیت های آزمایشگاه 4-اهداف ممیزی  5- انواع ممیزی 6- دامنه ممیزی 7- معیار ممیزی</vt:lpstr>
      <vt:lpstr> شواهد ممیزی (Audit Evidence)   سوابق، بیان واقعیات یا دیدن فعالیت و یا دیگر اطلاعات در ارتباط با معیارهای ممیزی   </vt:lpstr>
      <vt:lpstr> معیارهای ممیزی (Audit Criteria)   مجموعۀ خط مشی ها، روش های اجرایی یا الزامات استاندارد خاص  مورد توافق بین ممیزی کننده و ممیزی شونده --------------------- (الزامات اداره کل آزمایشگاه مرجع سلامت)   </vt:lpstr>
      <vt:lpstr> یافته های ممیزی  Audit Findings   نتایج حاصل از ارزیابی (مقایسه) شواهد ممیزی بدست آمده در حین ممیزی با معیارهای ممیزی توافق شده  </vt:lpstr>
      <vt:lpstr> نتیجه نهایی ممیزی  Audit Conclusion ماحصل ممیزی، که توسط تیم ممیزی  که پس از بررسی اهداف ممیزی و یافته های ممیزی بدست می آید. </vt:lpstr>
      <vt:lpstr> 1- تعریف ممیزی 2- تعاریف و واژگان 3- اهمیت و جایگاه ممیزی در فعالیت های آزمایشگاه 4-اهداف ممیزی  5- انواع ممیزی 6- دامنه ممیزی 7- معیار ممیزی</vt:lpstr>
      <vt:lpstr>چرا به ممیزی نیاز داریم؟  اهمیت ممیزی در آزمایشگاه </vt:lpstr>
      <vt:lpstr>طراحی مستند جاری نگهداری بهبود</vt:lpstr>
      <vt:lpstr>مميزي‌هاي داخلي  به عنوان ابزار پايش و سنجش جهت آگاهي مديريت از "عملكرد سيستم " است.</vt:lpstr>
      <vt:lpstr>پس  ممیزی  برای  </vt:lpstr>
      <vt:lpstr>جایگاه ممیزی در ISO 9001:2008   ممیزی داخلی (8-2-2)   </vt:lpstr>
      <vt:lpstr>   جایگاه ممیزی در ISO 15189:2007 4-14 مميزي هاي داخلي 4-14-1  به منظور تصديق آنكه عمليات هم چنان سازگار با الزامات سيستم مديريت كيفيت مي باشد، مميزي هاي داخلي كليه عناصر سيستم اعم از فني و مديريتي بايد در فواصل زماني تعيين شده توسط خود سيستم انجام شود. مميزي داخلي بايد به طور پيش رونده اين عناصر را مورد توجه قرار دهد و بر حوزه هايي كه براي مراقبت بيمار اهميت حياتي دارد، تاكيد كند.    </vt:lpstr>
      <vt:lpstr>4-14-2  مميزي ها بايد توسط مدير كيفيت يا كاركنان واجد شرايط منتخب وي، به طور رسمي برنامه ريزي،سازمان دهي و انجام شوند. كاركنان نبايد فعاليت هاي خود را مميزي كنند. روش هاي اجرايي براي مميزي هاي داخلي بايد تعريف شده و مستند باشند و شامل انواع مميزي، تعداد انجام آنها، روشهاي كار ومدارك مورد نياز باشند. در صورت ملاحظة كمبودها يا فرصت هاي بهبود آزمايشگاه بايد اقدامات پيشگيرانه يا اصلاحي مناسب را در محدودة زماني مورد توافق مستند كند و به اجرا در آورد. عناصر اصلي سيستم مديريت كيفيت به طور معمول بهتر است هر دوازده ماه يك بار مورد مميزي داخلي قرار گيرند.</vt:lpstr>
      <vt:lpstr>جایگاه ممیزی در  الزامات اداره کل آزمایشگاه مرجع سلامت  هیچ الزامی ذکر نشده است.  </vt:lpstr>
      <vt:lpstr>Slide 24</vt:lpstr>
      <vt:lpstr> 1- تعریف ممیزی 2- تعاریف و واژگان 3- اهمیت و جایگاه ممیزی در فعالیت های آزمایشگاه 4-اهداف ممیزی  5- انواع ممیزی 6- دامنه ممیزی 7- معیار ممیزی</vt:lpstr>
      <vt:lpstr>Slide 26</vt:lpstr>
      <vt:lpstr>Slide 27</vt:lpstr>
      <vt:lpstr> 1- تعریف ممیزی 2- تعاریف و واژگان 3- اهمیت و جایگاه ممیزی در فعالیت های آزمایشگاه 4-اهداف ممیزی  5- انواع ممیزی 6- دامنه ممیزی 7- معیار ممیزی</vt:lpstr>
      <vt:lpstr>Slide 29</vt:lpstr>
      <vt:lpstr>Slide 30</vt:lpstr>
      <vt:lpstr>Slide 31</vt:lpstr>
      <vt:lpstr>Slide 32</vt:lpstr>
      <vt:lpstr>انواع مميزي را از نظر ماهيت كار مي توان به "مميزي شخص اول"، "مميزي شخص دوم" و "مميزي شخص سوم" با مشخصات و شرايط زير تقسيم بندي كرد:   سازماندهي كار شخص اول: درون سازماني(داخلي) شخص دوم: برون سازماني                                    شخص سوم: برون سازماني</vt:lpstr>
      <vt:lpstr>مميزي كننده شخص اول: افراد يا همكاران سازمان / پيمانكاران  شخص دوم: مشتري/ پيمانكار مشتـري شخص سوم: شخصيت برون سازماني، مستقل و بي‍طرف   انگيـزه شخص اول: منافع سـازمـاني شخص دوم: منافع تجـاري شخص سوم: بدون منافع سازماني و تجاري، صرفا" در شرايط قراردادي</vt:lpstr>
      <vt:lpstr>اجـازه مشـاوره شخص اول: مميزان مجازند در صورت نياز، مشاوره ارائه دهند. شخص دوم: مميزان فقط در صورتي مي توانند مشاوره ارائه دهند كه سفارش دهنده مميزي اجازه داده باشد. شخص سوم: مميزان مجاز به دادن مشاوره نيستند.   سفارش دهنده مميزي شخص اول: مديريت يا نماينده مديريت شخص دوم: مشتري شخص سوم: مراجع مستقل و بي‍طرف (مرجع صدور گواهينامه)    مميزي شونده شخص اول: واحد هاي مختلف / بخش هاي داخلي شخص دوم: پيمانكاران / نمايندگان فروش شخص سوم: واحدها و سازمان هاي متقاضي</vt:lpstr>
      <vt:lpstr> 1- تعریف ممیزی 2- تعاریف و واژگان 3- اهمیت و جایگاه ممیزی در فعالیت های آزمایشگاه 4-اهداف ممیزی  5- انواع ممیزی 6- دامنه ممیزی 7- معیار ممیزی</vt:lpstr>
      <vt:lpstr>دامنه ممیزی Audit scope شرحی از مکان های فیزیکی، واحدهای سازمانی، فعالیت ها و فرآیندها و همچنین دوره زمانی در برگرفته شده ، را گویند</vt:lpstr>
      <vt:lpstr> 1- تعریف ممیزی 2- تعاریف و واژگان 3- اهمیت و جایگاه ممیزی در فعالیت های آزمایشگاه 4-اهداف ممیزی  5- انواع ممیزی 6- دامنه ممیزی 7- معیار ممیزی</vt:lpstr>
      <vt:lpstr>معیار ممیزی Audit Criteria مجموعه ی خط مشی ها،  روش های اجرایی یا الزامات</vt:lpstr>
      <vt:lpstr>Slide 40</vt:lpstr>
      <vt:lpstr>برنامه ریزی  و آماده سازی ممیزی</vt:lpstr>
      <vt:lpstr>برنامه ممیزی Audit Program مجموعه ای از یک یا چند ممیزی برنامه ریزی شده برای محدوده زمانی مشخص و برای دستیابی به هدفی خاص  برنامه ممیزی توسط سرپرست تیم ممیزی (سرممیزی) انجام می گیرد.</vt:lpstr>
      <vt:lpstr>  1- برنامه ممیزی :   1-1- اهداف ممیزی:  - برآورده شدن الزامات یک استاندارد - تصدیق انطباق با الزامات یک قرارداد - ممیزی یک تامین کننده - کمک به بهبود سیستم مدیریت کیفیت (ممیزی داخلی)  1-2- دامنه ممیزی: - کجا و چه فعالیتی  </vt:lpstr>
      <vt:lpstr>Slide 44</vt:lpstr>
      <vt:lpstr>Slide 45</vt:lpstr>
      <vt:lpstr>تحقق ممیزی Auditi</vt:lpstr>
      <vt:lpstr>تحقق ممیزی Auditi  شامل 2 قسمت می باشد:  1- فعالیت های قبل از ممیزی  (Pre-Audit Activities)(Desk Top Audit)  2- فعالیت های ممیزی(On Site Audit)</vt:lpstr>
      <vt:lpstr>    1- فعالیت های قبل از ممیزی (Pre-Audit Activities) 1-1- ویزیت قبل از ممیزی (Pre-Audit Visit) هدف: الف) آشنایی با فضای فیزیکی محل ممیزی ب)   کمک در تهیه چک لیست ممیزی ج)   آشنایی با فرآیندهای (فعالیت های) ممیزی شونده چگونه:  تماس با ممیزی شونده و هماهنگی با ایشان و استقرار در مکان هایی که ممیز احساس نیاز می کند چه کسی:  در ممیزی داخلی معمولاً خود ممیز در محل ممیزی حضور پیدا می کند   </vt:lpstr>
      <vt:lpstr>    1- فعالیت های قبل از ممیزی (Pre-Audit Activities) 1-2- مرور (ممیزی) مستندات (ِDocument   Review) هدف: الف) کمک به تهیه چک لیست  ب)   بررسی کفایت مستندات ج)   بررسی صحت مستندات چگونه:  به صورت کاغذی یا الکترونیک ارسال می شود.  چه کسی:  در ممیزی داخلی معمولاً خود ممیز درخواست می کند و ممیزی شونده  ارسال می کند.   </vt:lpstr>
      <vt:lpstr>    1- فعالیت های قبل از ممیزی (Pre-Audit Activities) 1-3- تهیه چک لیست (Check lists) هدف: الف) راهنما جهت ممیزی کلیه فرآیندها و فعالیت ها  ب)   پشتیبان حافظه (چیزی فراموش نشود) ج)    تداوم حرکت (از کجا شروع و از کجا تمام می شود) د)    محل مناسبی برای ثبت دقیق شواهد عینی  (شواهد عینی: Objective Evidence داده هایی که وجود یا صحت چیزی را تایید می کنند. ) چگونه:  الف) از روی الزامات استاندارد و الزامات قانونی آن بخش  ب)   از روی الزامات درون بخش (الزامات سازمانی) ج)   از روی اطلاعاتی که هنگام حضور در بخش در قسمت (1-1) د)    از روی مرور مستندات (1-2) چه کسی:              ممیز  </vt:lpstr>
      <vt:lpstr>انواع چک لیست:     (( کلان High level1-      خرد))Low level 2-</vt:lpstr>
      <vt:lpstr>Slide 52</vt:lpstr>
      <vt:lpstr>Slide 53</vt:lpstr>
      <vt:lpstr>Slide 54</vt:lpstr>
      <vt:lpstr>    2- فعالیت های ممیزی(On Site Audit)  از روی چک لیست کلان به صورت شفاهی چک لیست خرد طراحی می کنیم و سوالات چک لیست کلان را پاسخ می دهیم  و شواهد عینی از 4 راه زیر جمع آوری می کنیم: 1- آنچه مدون است (مستندات) 2- آنجه که انجام می دهند (مشاهده فعالیت ها) 3- آنچه انجام داده اند (مشاهده سوابق) 4- آنچه که می گویند (بیانات شفاهی)          ولی یادمان باشد که چارچوب چک لیست نیست اگر مورد دیگری در حین ممیزی به یادتان آمد یا  با یکی از 4 راه فوق به ذهنتان رسید حتماً شواهد عینی جمع آوری گردد و در صورت نیاز به چک لیست سؤال اضافه کنید.  </vt:lpstr>
      <vt:lpstr>گزارش عدم انطباق  Non-conformity (N.C)</vt:lpstr>
      <vt:lpstr>1- مفهوم عدم انطباق:  برآورده نشدن یک الزام</vt:lpstr>
      <vt:lpstr>Slide 58</vt:lpstr>
      <vt:lpstr>2- درجه بندی عدم انطباق:  الف) عدم انطباق بزرگ Major N.C  (عدم انطباق‌هاي بحراني  Critical Non-Conformity ) ب) عدم انطباق کوچک Minor N.C  (عدم انطباق‌هاي غيربحراني Non Critical Non-Conformity)</vt:lpstr>
      <vt:lpstr>عدم انطباق بزرگ: عدم انطباق عمده ای در سیستم و یا در اجرای آن که بتواند روی نتیجه ی نهایی آزمایش اثر جدی بگذارد. مانند: عدم کالیبراسیون تجهیزات – پرسنل تحصیل نکرده - ......</vt:lpstr>
      <vt:lpstr>عدم انطباق کوچک:  عدم انطباقی در سیستم که به تنهایی روی کیفیت محصول اثر جدی ندارد یا به عبارت دیگر یک لغزش منفرد در اجرای  سیستم کیفیت و یا مستندات آن می باشد. مانند: عدم کالیبراسیون یکی از تجهیزاتی که فعالیت خیلی کمی دارد، از تعداد کل SOP موجود یک یا حداکثر 2 تا کم باشد.</vt:lpstr>
      <vt:lpstr>مسؤلیت نهایی درجه بندی عدم انطباق های با سرممیز می باشد. در ممیزی داخلی نیازی به درجه بندی عدم انطباق های نیست.</vt:lpstr>
      <vt:lpstr>روش تجربی دکتر کومار  (استاد و سرممیز)  برای درجه بندی عدم انطباق ها:</vt:lpstr>
      <vt:lpstr>Slide 64</vt:lpstr>
      <vt:lpstr>Slide 65</vt:lpstr>
      <vt:lpstr>گزارش عدم انطباق:  1- نام واحد  2- زمان ممیزی 3- نام مسئول واحد ممیزی شونده 4- نام ممیزان 5- شرح عدم انطباق مشاهده شده  6- الزام استاندارد و شواهد عینی 7- محل امضاء ممیز، سرممیزو ممیزی شونده 8- اقدام یا اقدام اصلاحی مورد نیاز جهت رفع عدم انطباق 9- تایید نهایید نهایی ممیز/ سرممیز</vt:lpstr>
      <vt:lpstr>Slide 67</vt:lpstr>
      <vt:lpstr>Slide 68</vt:lpstr>
      <vt:lpstr>سناریوی1  در بخش پذیرش آزمایشگاه ارزیاب از مسؤل پذیرش سؤال می کند که دستورالعمل پذیرش را لطفا به من نشان دهید. ایشان دستورالعمل مذکور را از  زونکن مستندات بخش پذیرش خارجی کرده و به ارزیاب نشان می دهد. مسؤل پذیرش و کارکنان شاغل در بخش پذیرش درکی از دستورالعمل پذیرش نداشته و با الزامات و خواسته های دستورالعمل مذکور بیگانه بودند و در هنگام انجام فعالیت ها ارزیاب متوجه می شود که فرد پذیرش کننده هر بیمار مشخص نمی باشد.  ولی بخش پذیرش کار خود را انجام می داد و به گفته ی خودشان مشکل خاصی در بخش پذیرش آزمایشگاه وجود ندارد. </vt:lpstr>
      <vt:lpstr>عدم انطباق است  الزام 4 اصول مستندسازی   دستورالعمل پذيرش : در اين دستورالعمل موارد زير بايد مکتوب شده ، در دسترس مسئول پذيرش قرار گرفته و به شکلی که کاملا آن را درک نمايد به او توضيح داده شود</vt:lpstr>
      <vt:lpstr>سناریوی2  آقای الف  مسؤل ایمنی آزمایشگاه کاردان آزمایشگاه با سابقه کار 1 ساله و سوابق گواهی های آموزشی مرتبط به ایمنی را نیز در پرونده ایشان دید.  پرسنل آزمایشگاه از لوازم حفاظت فردی مانند دستکش، ماسک و عینک استفاده می کردند. ایشان زیر نظر مسؤل فنی آزمایشگاه فعالیت می کند که جایگاه ایشان در چارت سازمانی نشان داده شده است. </vt:lpstr>
      <vt:lpstr>عدم انطباق  نیست  الزام 5 الزامات ایمنی و بهداشت در آزمایشگاه  مسؤل فنی موظف است در آزمایشگاه فر مشخصی که آگاه به امور فنی باشد به عنوان مسؤل ایمنی (Safety offecer) انتخاب و معرفی نموده و وظایف و حدود و اختیارات او را مکتوب و ابلاغ نماید. جایگاه مسؤل ایمنی باید در نمودار سازمانی آزمایشگاه مشخص باشد.</vt:lpstr>
      <vt:lpstr>سناریوی3    در روز ارزیابی دستگاه سل کانتر KX-21 Sysmex  آزمایشگاه توسط شرکت پشتیبان پس از تعمیر به آزمایشگاه ارسال کرده بود و در همان هنگام کاربر سل کانتر پس از وصل اتصالات مربوطه  شروع به کار کرده و CBC های آن روز را به دستگاه داده و گزارش ها را پس از بررسی تحویل بخش جوابدهی می دهد. کاربر اعلام می کند که دستگاه را خوب تعمیر کرده اند و مشکلاتی که قبلا داشته رفع شده است. ارزیاب در مورد مشکلی که دستگاه قبلا داشته است سؤال می کند با مراجعه به           Log book    کاربر اعلام می کند که مونیتور دستگاه سوخته بود و ارسال کردیم که مونیتور را عوض کنند.  </vt:lpstr>
      <vt:lpstr>عدم انطباق است الزام 2  تجهیزات آزمایشگاه   4- اطمينان از صحت عملکرد تجهيزات :  بعد از خريدونصب دستگاه و قبل از شروع بکارگيری ، صحت عملکرد دستگاه بايد با استفاده ازکنترل هاي مناسب يا روش های درج شده در بروشور تجهيزات ، مورد ارزيابی قرارگيرد . بديهی است اين اقدام به شکل دوره ای بصورت فعاليت های کنترل و نگهداری تجهيزات و  همچنين پس از هر بار تعميردستگاه ، بايد انجام شود. </vt:lpstr>
      <vt:lpstr>Slide 75</vt:lpstr>
      <vt:lpstr>گزارش ممیزی</vt:lpstr>
      <vt:lpstr>Slide 77</vt:lpstr>
      <vt:lpstr>محتوای گزارش ممیزی: دامنه کاربرد شماره نظامنامه نماینده ممیزی شونده نوع ممیزی ، هدف ممیزی استاندارد مورد عمل تاریخ ممیزی اظهار نظر گروه ممیزی نتایج ممیزی اقدامات اصلاحی  زمان اجرای اقدامات اصلاحی  محل امضاء ممیزی یا سرممیز</vt:lpstr>
      <vt:lpstr>Slide 79</vt:lpstr>
      <vt:lpstr>Slide 80</vt:lpstr>
      <vt:lpstr>Slide 81</vt:lpstr>
      <vt:lpstr>Slide 82</vt:lpstr>
      <vt:lpstr>Slide 83</vt:lpstr>
      <vt:lpstr>Slide 84</vt:lpstr>
      <vt:lpstr>Slide 85</vt:lpstr>
      <vt:lpstr>Slide 86</vt:lpstr>
      <vt:lpstr>Slide 87</vt:lpstr>
      <vt:lpstr>Slide 88</vt:lpstr>
      <vt:lpstr>   اثربخشی  حدودی که برحسب آن فعالیت های طرح ریزی شده تحقق یافته اند و نتایج طرح ریزی شده بدست آمده اند. </vt:lpstr>
      <vt:lpstr>Slide 90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ali</dc:creator>
  <cp:lastModifiedBy>NPSoft</cp:lastModifiedBy>
  <cp:revision>130</cp:revision>
  <dcterms:created xsi:type="dcterms:W3CDTF">2006-08-16T00:00:00Z</dcterms:created>
  <dcterms:modified xsi:type="dcterms:W3CDTF">2015-05-10T09:21:31Z</dcterms:modified>
</cp:coreProperties>
</file>